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38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29D8C-4C19-44DF-90C3-8018C6D25D85}" type="datetimeFigureOut">
              <a:rPr lang="zh-CN" altLang="en-US" smtClean="0"/>
              <a:t>2017/10/11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03FCF-97AB-4605-B1F5-A1C59A4454DE}" type="slidenum">
              <a:rPr lang="zh-CN" altLang="en-US" smtClean="0"/>
              <a:t>‹#›</a:t>
            </a:fld>
            <a:endParaRPr lang="zh-CN" altLang="en-US"/>
          </a:p>
        </p:txBody>
      </p:sp>
    </p:spTree>
    <p:extLst>
      <p:ext uri="{BB962C8B-B14F-4D97-AF65-F5344CB8AC3E}">
        <p14:creationId xmlns:p14="http://schemas.microsoft.com/office/powerpoint/2010/main" val="343841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703FCF-97AB-4605-B1F5-A1C59A4454DE}" type="slidenum">
              <a:rPr lang="zh-CN" altLang="en-US" smtClean="0"/>
              <a:t>34</a:t>
            </a:fld>
            <a:endParaRPr lang="zh-CN" altLang="en-US"/>
          </a:p>
        </p:txBody>
      </p:sp>
    </p:spTree>
    <p:extLst>
      <p:ext uri="{BB962C8B-B14F-4D97-AF65-F5344CB8AC3E}">
        <p14:creationId xmlns:p14="http://schemas.microsoft.com/office/powerpoint/2010/main" val="31519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364680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159941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29132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405306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327724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327806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115409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18378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257830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420959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AF8CC67-7DF5-4AD6-89A3-7C1CFD12DF51}" type="datetimeFigureOut">
              <a:rPr lang="zh-CN" altLang="en-US" smtClean="0"/>
              <a:t>2017/10/11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240437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8CC67-7DF5-4AD6-89A3-7C1CFD12DF51}" type="datetimeFigureOut">
              <a:rPr lang="zh-CN" altLang="en-US" smtClean="0"/>
              <a:t>2017/10/11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434B1-7453-4576-B459-230E1A8B9CB1}" type="slidenum">
              <a:rPr lang="zh-CN" altLang="en-US" smtClean="0"/>
              <a:t>‹#›</a:t>
            </a:fld>
            <a:endParaRPr lang="zh-CN" altLang="en-US"/>
          </a:p>
        </p:txBody>
      </p:sp>
    </p:spTree>
    <p:extLst>
      <p:ext uri="{BB962C8B-B14F-4D97-AF65-F5344CB8AC3E}">
        <p14:creationId xmlns:p14="http://schemas.microsoft.com/office/powerpoint/2010/main" val="11579013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0"/>
            <a:ext cx="9144000" cy="2387600"/>
          </a:xfrm>
        </p:spPr>
        <p:txBody>
          <a:bodyPr/>
          <a:lstStyle/>
          <a:p>
            <a:r>
              <a:rPr lang="en-US" altLang="zh-CN" dirty="0" smtClean="0"/>
              <a:t>Twin Momentum</a:t>
            </a:r>
            <a:endParaRPr lang="zh-CN" altLang="en-US" dirty="0"/>
          </a:p>
        </p:txBody>
      </p:sp>
      <p:sp>
        <p:nvSpPr>
          <p:cNvPr id="3" name="副标题 2"/>
          <p:cNvSpPr>
            <a:spLocks noGrp="1"/>
          </p:cNvSpPr>
          <p:nvPr>
            <p:ph type="subTitle" idx="1"/>
          </p:nvPr>
        </p:nvSpPr>
        <p:spPr/>
        <p:txBody>
          <a:bodyPr>
            <a:normAutofit/>
          </a:bodyPr>
          <a:lstStyle/>
          <a:p>
            <a:r>
              <a:rPr lang="en-US" altLang="zh-CN" dirty="0" smtClean="0"/>
              <a:t>By </a:t>
            </a:r>
            <a:r>
              <a:rPr lang="en-US" altLang="zh-CN" dirty="0"/>
              <a:t>Dashan </a:t>
            </a:r>
            <a:r>
              <a:rPr lang="en-US" altLang="zh-CN" dirty="0" smtClean="0"/>
              <a:t>Huang, </a:t>
            </a:r>
            <a:r>
              <a:rPr lang="en-US" altLang="zh-CN" dirty="0" err="1"/>
              <a:t>Huacheng</a:t>
            </a:r>
            <a:r>
              <a:rPr lang="en-US" altLang="zh-CN" dirty="0"/>
              <a:t> </a:t>
            </a:r>
            <a:r>
              <a:rPr lang="en-US" altLang="zh-CN" dirty="0" smtClean="0"/>
              <a:t>Zhang, and </a:t>
            </a:r>
            <a:r>
              <a:rPr lang="en-US" altLang="zh-CN" dirty="0" err="1"/>
              <a:t>Guofu</a:t>
            </a:r>
            <a:r>
              <a:rPr lang="en-US" altLang="zh-CN" dirty="0"/>
              <a:t> </a:t>
            </a:r>
            <a:r>
              <a:rPr lang="en-US" altLang="zh-CN" dirty="0" smtClean="0"/>
              <a:t>Zhou (2017)</a:t>
            </a:r>
          </a:p>
          <a:p>
            <a:endParaRPr lang="en-US" altLang="zh-CN" dirty="0" smtClean="0"/>
          </a:p>
          <a:p>
            <a:r>
              <a:rPr lang="en-US" altLang="zh-CN" dirty="0" smtClean="0"/>
              <a:t>Presented by Hejiang Xie</a:t>
            </a:r>
            <a:endParaRPr lang="zh-CN" altLang="en-US" dirty="0"/>
          </a:p>
        </p:txBody>
      </p:sp>
    </p:spTree>
    <p:extLst>
      <p:ext uri="{BB962C8B-B14F-4D97-AF65-F5344CB8AC3E}">
        <p14:creationId xmlns:p14="http://schemas.microsoft.com/office/powerpoint/2010/main" val="39566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Fundamental Implied Return (FIR)</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smtClean="0"/>
                  <a:t>Getting FIR: Cross-Sectional Regression</a:t>
                </a:r>
              </a:p>
              <a:p>
                <a:endParaRPr lang="en-US" altLang="zh-CN" dirty="0" smtClean="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𝐿</m:t>
                          </m:r>
                          <m:r>
                            <a:rPr lang="en-US" altLang="zh-CN" i="1">
                              <a:latin typeface="Cambria Math" panose="02040503050406030204" pitchFamily="18" charset="0"/>
                            </a:rPr>
                            <m:t>=1,2,4,8</m:t>
                          </m:r>
                        </m:sub>
                        <m:sup/>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7</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𝑘</m:t>
                                  </m:r>
                                </m:sup>
                              </m:sSubSup>
                            </m:e>
                          </m:nary>
                        </m:e>
                      </m:nary>
                      <m:r>
                        <a:rPr lang="en-US" altLang="zh-CN" i="1">
                          <a:latin typeface="Cambria Math" panose="02040503050406030204" pitchFamily="18" charset="0"/>
                        </a:rPr>
                        <m:t>∗</m:t>
                      </m:r>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𝐿</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oMath>
                  </m:oMathPara>
                </a14:m>
                <a:endParaRPr lang="en-US" altLang="zh-CN" dirty="0" smtClean="0"/>
              </a:p>
              <a:p>
                <a:pPr lvl="0"/>
                <a:r>
                  <a:rPr lang="en-US" altLang="zh-CN" dirty="0"/>
                  <a:t>where:</a:t>
                </a:r>
                <a:endParaRPr lang="zh-CN" altLang="zh-CN" dirty="0"/>
              </a:p>
              <a:p>
                <a:pPr lvl="1"/>
                <a:r>
                  <a:rPr lang="en-US" altLang="zh-CN" dirty="0"/>
                  <a:t>t is each month</a:t>
                </a:r>
                <a:endParaRPr lang="zh-CN" altLang="zh-CN" dirty="0"/>
              </a:p>
              <a:p>
                <a:pPr lvl="1"/>
                <a:r>
                  <a:rPr lang="en-US" altLang="zh-CN" dirty="0" err="1"/>
                  <a:t>i</a:t>
                </a:r>
                <a:r>
                  <a:rPr lang="en-US" altLang="zh-CN" dirty="0"/>
                  <a:t> is individual stocks</a:t>
                </a:r>
                <a:endParaRPr lang="zh-CN" altLang="zh-CN" dirty="0"/>
              </a:p>
              <a:p>
                <a:pPr lvl="0"/>
                <a:r>
                  <a:rPr lang="en-US" altLang="zh-CN" dirty="0"/>
                  <a:t>Double sum looks complicated, but actually it's just the </a:t>
                </a:r>
                <a:r>
                  <a:rPr lang="en-US" altLang="zh-CN" dirty="0" smtClean="0"/>
                  <a:t>4 </a:t>
                </a:r>
                <a:r>
                  <a:rPr lang="en-US" altLang="zh-CN" dirty="0"/>
                  <a:t>different lagging period * 7 different fundamental variables, 28 </a:t>
                </a:r>
                <a:r>
                  <a:rPr lang="en-US" altLang="zh-CN" dirty="0" smtClean="0"/>
                  <a:t>explanatory variables</a:t>
                </a:r>
                <a:endParaRPr lang="zh-CN" altLang="zh-CN" dirty="0"/>
              </a:p>
              <a:p>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928" t="-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01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Fundamental Implied Return (FIR)</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smtClean="0"/>
                  <a:t>Getting FIR: </a:t>
                </a:r>
                <a:r>
                  <a:rPr lang="en-US" altLang="zh-CN" dirty="0"/>
                  <a:t>Forecast </a:t>
                </a:r>
                <a:r>
                  <a:rPr lang="en-US" altLang="zh-CN" dirty="0" smtClean="0"/>
                  <a:t>return</a:t>
                </a:r>
              </a:p>
              <a:p>
                <a:endParaRPr lang="en-US" altLang="zh-CN" dirty="0" smtClean="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𝐹𝐼</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𝐿</m:t>
                          </m:r>
                          <m:r>
                            <a:rPr lang="en-US" altLang="zh-CN" i="1">
                              <a:latin typeface="Cambria Math" panose="02040503050406030204" pitchFamily="18" charset="0"/>
                            </a:rPr>
                            <m:t>=1,2,4,8</m:t>
                          </m:r>
                        </m:sub>
                        <m:sup/>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7</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𝑡</m:t>
                                  </m:r>
                                </m:sub>
                              </m:sSub>
                            </m:e>
                          </m:nary>
                        </m:e>
                      </m:nary>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𝐿</m:t>
                          </m:r>
                        </m:sub>
                        <m:sup>
                          <m:r>
                            <a:rPr lang="en-US" altLang="zh-CN" i="1">
                              <a:latin typeface="Cambria Math" panose="02040503050406030204" pitchFamily="18" charset="0"/>
                            </a:rPr>
                            <m:t>𝑘</m:t>
                          </m:r>
                        </m:sup>
                      </m:sSubSup>
                    </m:oMath>
                  </m:oMathPara>
                </a14:m>
                <a:endParaRPr lang="en-US" altLang="zh-CN" dirty="0" smtClean="0"/>
              </a:p>
              <a:p>
                <a:pPr lvl="0"/>
                <a:r>
                  <a:rPr lang="en-US" altLang="zh-CN" dirty="0"/>
                  <a:t>Next period expectation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oMath>
                </a14:m>
                <a:r>
                  <a:rPr lang="en-US" altLang="zh-CN" dirty="0"/>
                  <a:t> is defined as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𝑘</m:t>
                        </m:r>
                      </m:sup>
                    </m:sSubSup>
                  </m:oMath>
                </a14:m>
                <a:r>
                  <a:rPr lang="en-US" altLang="zh-CN" dirty="0"/>
                  <a:t>, </a:t>
                </a:r>
                <a:r>
                  <a:rPr lang="en-US" altLang="zh-CN" dirty="0" err="1"/>
                  <a:t>ie</a:t>
                </a:r>
                <a:r>
                  <a:rPr lang="en-US" altLang="zh-CN" dirty="0"/>
                  <a:t>. use previous period regression </a:t>
                </a:r>
                <a14:m>
                  <m:oMath xmlns:m="http://schemas.openxmlformats.org/officeDocument/2006/math">
                    <m:r>
                      <a:rPr lang="en-US" altLang="zh-CN" i="1">
                        <a:latin typeface="Cambria Math" panose="02040503050406030204" pitchFamily="18" charset="0"/>
                      </a:rPr>
                      <m:t>𝛽</m:t>
                    </m:r>
                  </m:oMath>
                </a14:m>
                <a:r>
                  <a:rPr lang="en-US" altLang="zh-CN" dirty="0"/>
                  <a:t> as the predicted </a:t>
                </a:r>
                <a14:m>
                  <m:oMath xmlns:m="http://schemas.openxmlformats.org/officeDocument/2006/math">
                    <m:r>
                      <a:rPr lang="en-US" altLang="zh-CN" i="1">
                        <a:latin typeface="Cambria Math" panose="02040503050406030204" pitchFamily="18" charset="0"/>
                      </a:rPr>
                      <m:t>𝛽</m:t>
                    </m:r>
                  </m:oMath>
                </a14:m>
                <a:r>
                  <a:rPr lang="en-US" altLang="zh-CN" dirty="0"/>
                  <a:t> for next </a:t>
                </a:r>
                <a:r>
                  <a:rPr lang="en-US" altLang="zh-CN" dirty="0" smtClean="0"/>
                  <a:t>period</a:t>
                </a:r>
              </a:p>
              <a:p>
                <a:pPr lvl="0"/>
                <a:r>
                  <a:rPr lang="en-US" altLang="zh-CN" dirty="0" smtClean="0"/>
                  <a:t>I think here maybe more sophisticated way like GARCH can be used to get a more accurate prediction of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oMath>
                </a14:m>
                <a:r>
                  <a:rPr lang="en-US" altLang="zh-CN" dirty="0"/>
                  <a:t> </a:t>
                </a:r>
                <a:endParaRPr lang="zh-CN" altLang="zh-CN" dirty="0"/>
              </a:p>
              <a:p>
                <a:pPr lvl="0"/>
                <a:r>
                  <a:rPr lang="en-US" altLang="zh-CN" dirty="0" smtClean="0"/>
                  <a:t>Intercept not included </a:t>
                </a:r>
                <a:r>
                  <a:rPr lang="en-US" altLang="zh-CN" dirty="0"/>
                  <a:t>because the FIR is used </a:t>
                </a:r>
                <a:r>
                  <a:rPr lang="en-US" altLang="zh-CN" dirty="0" smtClean="0"/>
                  <a:t>to sort the </a:t>
                </a:r>
                <a:r>
                  <a:rPr lang="en-US" altLang="zh-CN" dirty="0"/>
                  <a:t>stocks, </a:t>
                </a:r>
                <a:r>
                  <a:rPr lang="en-US" altLang="zh-CN" dirty="0" smtClean="0"/>
                  <a:t>intercept </a:t>
                </a:r>
                <a:r>
                  <a:rPr lang="en-US" altLang="zh-CN" dirty="0"/>
                  <a:t>is the same cross-</a:t>
                </a:r>
                <a:r>
                  <a:rPr lang="en-US" altLang="zh-CN" dirty="0" err="1"/>
                  <a:t>sectionally</a:t>
                </a:r>
                <a:r>
                  <a:rPr lang="en-US" altLang="zh-CN" dirty="0"/>
                  <a:t> and </a:t>
                </a:r>
                <a:r>
                  <a:rPr lang="en-US" altLang="zh-CN" dirty="0" smtClean="0"/>
                  <a:t>does </a:t>
                </a:r>
                <a:r>
                  <a:rPr lang="en-US" altLang="zh-CN" dirty="0"/>
                  <a:t>not change anything in </a:t>
                </a:r>
                <a:r>
                  <a:rPr lang="en-US" altLang="zh-CN" dirty="0" smtClean="0"/>
                  <a:t>sorting</a:t>
                </a:r>
                <a:endParaRPr lang="zh-CN" altLang="zh-CN" dirty="0"/>
              </a:p>
              <a:p>
                <a:pPr lvl="0"/>
                <a:r>
                  <a:rPr lang="en-US" altLang="zh-CN" dirty="0" smtClean="0"/>
                  <a:t>This is an out-of-sample prediction, only use the information before so there's no in-sample bias</a:t>
                </a:r>
                <a:endParaRPr lang="zh-CN" altLang="zh-CN" dirty="0" smtClean="0"/>
              </a:p>
              <a:p>
                <a:endParaRPr lang="zh-CN" altLang="zh-CN" dirty="0"/>
              </a:p>
              <a:p>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812" t="-3221" r="-696" b="-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359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Fundamental Momentum</a:t>
            </a:r>
            <a:br>
              <a:rPr lang="en-US" altLang="zh-CN"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Each month, sort all stocks into five value-weight portfolios by their FIRs, go long the top FIR group and short the bottom FIR group</a:t>
            </a:r>
          </a:p>
          <a:p>
            <a:r>
              <a:rPr lang="en-US" altLang="zh-CN" dirty="0" smtClean="0"/>
              <a:t>Result shown in table 1</a:t>
            </a:r>
          </a:p>
        </p:txBody>
      </p:sp>
    </p:spTree>
    <p:extLst>
      <p:ext uri="{BB962C8B-B14F-4D97-AF65-F5344CB8AC3E}">
        <p14:creationId xmlns:p14="http://schemas.microsoft.com/office/powerpoint/2010/main" val="4225634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Fundamental Momentum</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9034" y="1027906"/>
            <a:ext cx="7323827" cy="5600800"/>
          </a:xfrm>
        </p:spPr>
      </p:pic>
      <p:sp>
        <p:nvSpPr>
          <p:cNvPr id="5" name="文本框 4"/>
          <p:cNvSpPr txBox="1"/>
          <p:nvPr/>
        </p:nvSpPr>
        <p:spPr>
          <a:xfrm>
            <a:off x="155275" y="1155940"/>
            <a:ext cx="4511616" cy="313932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Sort on single variables:</a:t>
            </a:r>
          </a:p>
          <a:p>
            <a:pPr marL="742950" lvl="1" indent="-285750">
              <a:buFont typeface="Arial" panose="020B0604020202020204" pitchFamily="34" charset="0"/>
              <a:buChar char="•"/>
            </a:pPr>
            <a:r>
              <a:rPr lang="en-US" altLang="zh-CN" dirty="0" smtClean="0"/>
              <a:t>Good mean returns</a:t>
            </a:r>
          </a:p>
          <a:p>
            <a:pPr marL="742950" lvl="1" indent="-285750">
              <a:buFont typeface="Arial" panose="020B0604020202020204" pitchFamily="34" charset="0"/>
              <a:buChar char="•"/>
            </a:pPr>
            <a:r>
              <a:rPr lang="en-US" altLang="zh-CN" dirty="0" smtClean="0"/>
              <a:t>But explainable by models</a:t>
            </a:r>
          </a:p>
          <a:p>
            <a:pPr marL="742950" lvl="1"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Sort on single variables with trend (MA):</a:t>
            </a:r>
          </a:p>
          <a:p>
            <a:pPr marL="742950" lvl="1" indent="-285750">
              <a:buFont typeface="Arial" panose="020B0604020202020204" pitchFamily="34" charset="0"/>
              <a:buChar char="•"/>
            </a:pPr>
            <a:r>
              <a:rPr lang="en-US" altLang="zh-CN" dirty="0" smtClean="0"/>
              <a:t>Improve the results</a:t>
            </a:r>
          </a:p>
          <a:p>
            <a:pPr marL="742950" lvl="1" indent="-285750">
              <a:buFont typeface="Arial" panose="020B0604020202020204" pitchFamily="34" charset="0"/>
              <a:buChar char="•"/>
            </a:pPr>
            <a:r>
              <a:rPr lang="en-US" altLang="zh-CN" dirty="0" smtClean="0"/>
              <a:t>But still explainable by models (HXZ)</a:t>
            </a:r>
          </a:p>
          <a:p>
            <a:pPr marL="742950" lvl="1"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Sort on multiple variables with trends (MA):</a:t>
            </a:r>
          </a:p>
          <a:p>
            <a:pPr marL="742950" lvl="1" indent="-285750">
              <a:buFont typeface="Arial" panose="020B0604020202020204" pitchFamily="34" charset="0"/>
              <a:buChar char="•"/>
            </a:pPr>
            <a:r>
              <a:rPr lang="en-US" altLang="zh-CN" dirty="0" smtClean="0"/>
              <a:t>Further improve performance</a:t>
            </a:r>
          </a:p>
          <a:p>
            <a:pPr marL="742950" lvl="1" indent="-285750">
              <a:buFont typeface="Arial" panose="020B0604020202020204" pitchFamily="34" charset="0"/>
              <a:buChar char="•"/>
            </a:pPr>
            <a:r>
              <a:rPr lang="en-US" altLang="zh-CN" dirty="0" smtClean="0"/>
              <a:t>Model alphas significant</a:t>
            </a:r>
          </a:p>
        </p:txBody>
      </p:sp>
    </p:spTree>
    <p:extLst>
      <p:ext uri="{BB962C8B-B14F-4D97-AF65-F5344CB8AC3E}">
        <p14:creationId xmlns:p14="http://schemas.microsoft.com/office/powerpoint/2010/main" val="45528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3.3 Why do fundamental trends have forecasting power</a:t>
            </a:r>
            <a:r>
              <a:rPr lang="en-US" altLang="zh-CN" dirty="0" smtClean="0"/>
              <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Sticky expectation</a:t>
                </a:r>
              </a:p>
              <a:p>
                <a:endParaRPr lang="en-US" altLang="zh-CN" dirty="0" smtClean="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𝑡</m:t>
                          </m:r>
                          <m:r>
                            <a:rPr lang="en-US" altLang="zh-CN" i="1">
                              <a:latin typeface="Cambria Math" panose="02040503050406030204" pitchFamily="18" charset="0"/>
                            </a:rPr>
                            <m:t>+1</m:t>
                          </m:r>
                        </m:sub>
                      </m:sSub>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𝜌</m:t>
                      </m:r>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𝑡</m:t>
                          </m:r>
                          <m:r>
                            <a:rPr lang="en-US" altLang="zh-CN" i="1">
                              <a:latin typeface="Cambria Math" panose="02040503050406030204" pitchFamily="18" charset="0"/>
                            </a:rPr>
                            <m:t>+1</m:t>
                          </m:r>
                        </m:sub>
                      </m:sSub>
                    </m:oMath>
                  </m:oMathPara>
                </a14:m>
                <a:endParaRPr lang="zh-CN" altLang="zh-CN" dirty="0"/>
              </a:p>
              <a:p>
                <a:pPr lvl="0"/>
                <a:r>
                  <a:rPr lang="en-US" altLang="zh-CN" dirty="0"/>
                  <a:t>where</a:t>
                </a:r>
                <a:endParaRPr lang="zh-CN" altLang="zh-CN" dirty="0"/>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+1</m:t>
                        </m:r>
                      </m:sub>
                    </m:sSub>
                  </m:oMath>
                </a14:m>
                <a:r>
                  <a:rPr lang="en-US" altLang="zh-CN" dirty="0"/>
                  <a:t> is the next period forecast profit</a:t>
                </a:r>
                <a:endParaRPr lang="zh-CN" altLang="zh-CN" dirty="0"/>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oMath>
                </a14:m>
                <a:r>
                  <a:rPr lang="en-US" altLang="zh-CN" dirty="0"/>
                  <a:t> is some signal variable</a:t>
                </a:r>
                <a:endParaRPr lang="zh-CN" altLang="zh-CN" dirty="0"/>
              </a:p>
              <a:p>
                <a:pPr lvl="1"/>
                <a14:m>
                  <m:oMath xmlns:m="http://schemas.openxmlformats.org/officeDocument/2006/math">
                    <m:r>
                      <a:rPr lang="en-US" altLang="zh-CN" i="1">
                        <a:latin typeface="Cambria Math" panose="02040503050406030204" pitchFamily="18" charset="0"/>
                      </a:rPr>
                      <m:t>𝜌</m:t>
                    </m:r>
                    <m:r>
                      <a:rPr lang="en-US" altLang="zh-CN" i="1">
                        <a:latin typeface="Cambria Math" panose="02040503050406030204" pitchFamily="18" charset="0"/>
                      </a:rPr>
                      <m:t>&lt;1</m:t>
                    </m:r>
                  </m:oMath>
                </a14:m>
                <a:r>
                  <a:rPr lang="en-US" altLang="zh-CN" dirty="0"/>
                  <a:t> and </a:t>
                </a:r>
                <a14:m>
                  <m:oMath xmlns:m="http://schemas.openxmlformats.org/officeDocument/2006/math">
                    <m:r>
                      <a:rPr lang="en-US" altLang="zh-CN" i="1">
                        <a:latin typeface="Cambria Math" panose="02040503050406030204" pitchFamily="18" charset="0"/>
                      </a:rPr>
                      <m:t>𝜖</m:t>
                    </m:r>
                  </m:oMath>
                </a14:m>
                <a:r>
                  <a:rPr lang="en-US" altLang="zh-CN" dirty="0"/>
                  <a:t> and </a:t>
                </a:r>
                <a14:m>
                  <m:oMath xmlns:m="http://schemas.openxmlformats.org/officeDocument/2006/math">
                    <m:r>
                      <a:rPr lang="en-US" altLang="zh-CN" i="1">
                        <a:latin typeface="Cambria Math" panose="02040503050406030204" pitchFamily="18" charset="0"/>
                      </a:rPr>
                      <m:t>𝑢</m:t>
                    </m:r>
                  </m:oMath>
                </a14:m>
                <a:r>
                  <a:rPr lang="en-US" altLang="zh-CN" dirty="0"/>
                  <a:t> are white noise</a:t>
                </a:r>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2791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3.3 Why do fundamental trends have forecasting power</a:t>
            </a:r>
            <a:r>
              <a:rPr lang="en-US" altLang="zh-CN" dirty="0" smtClean="0"/>
              <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207698"/>
                <a:ext cx="10515600" cy="4969265"/>
              </a:xfrm>
            </p:spPr>
            <p:txBody>
              <a:bodyPr>
                <a:normAutofit lnSpcReduction="10000"/>
              </a:bodyPr>
              <a:lstStyle/>
              <a:p>
                <a:pPr lvl="0"/>
                <a:r>
                  <a:rPr lang="en-US" altLang="zh-CN" dirty="0"/>
                  <a:t>Let </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𝐸</m:t>
                        </m:r>
                      </m:e>
                      <m:sub>
                        <m:r>
                          <a:rPr lang="en-US" altLang="zh-CN" i="1">
                            <a:latin typeface="Cambria Math" panose="02040503050406030204" pitchFamily="18" charset="0"/>
                          </a:rPr>
                          <m:t>𝑡</m:t>
                        </m:r>
                      </m:sub>
                      <m:sup>
                        <m:r>
                          <a:rPr lang="en-US" altLang="zh-CN" i="1">
                            <a:latin typeface="Cambria Math" panose="02040503050406030204" pitchFamily="18" charset="0"/>
                          </a:rPr>
                          <m:t>∼</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r>
                      <a:rPr lang="en-US" altLang="zh-CN" i="1">
                        <a:latin typeface="Cambria Math" panose="02040503050406030204" pitchFamily="18" charset="0"/>
                      </a:rPr>
                      <m:t>)</m:t>
                    </m:r>
                  </m:oMath>
                </a14:m>
                <a:r>
                  <a:rPr lang="en-US" altLang="zh-CN" dirty="0"/>
                  <a:t> and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r>
                      <a:rPr lang="en-US" altLang="zh-CN" i="1">
                        <a:latin typeface="Cambria Math" panose="02040503050406030204" pitchFamily="18" charset="0"/>
                      </a:rPr>
                      <m:t>)</m:t>
                    </m:r>
                  </m:oMath>
                </a14:m>
                <a:r>
                  <a:rPr lang="en-US" altLang="zh-CN" dirty="0"/>
                  <a:t> denote subjective and objective expectations at time </a:t>
                </a:r>
                <a14:m>
                  <m:oMath xmlns:m="http://schemas.openxmlformats.org/officeDocument/2006/math">
                    <m:r>
                      <a:rPr lang="en-US" altLang="zh-CN" i="1">
                        <a:latin typeface="Cambria Math" panose="02040503050406030204" pitchFamily="18" charset="0"/>
                      </a:rPr>
                      <m:t>𝑡</m:t>
                    </m:r>
                  </m:oMath>
                </a14:m>
                <a:r>
                  <a:rPr lang="en-US" altLang="zh-CN" dirty="0"/>
                  <a:t> about </a:t>
                </a:r>
                <a:r>
                  <a:rPr lang="en-US" altLang="zh-CN" dirty="0" smtClean="0"/>
                  <a:t>profit </a:t>
                </a:r>
                <a:r>
                  <a:rPr lang="en-US" altLang="zh-CN" dirty="0"/>
                  <a:t>at </a:t>
                </a:r>
                <a14:m>
                  <m:oMath xmlns:m="http://schemas.openxmlformats.org/officeDocument/2006/math">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oMath>
                </a14:m>
                <a:r>
                  <a:rPr lang="en-US" altLang="zh-CN" dirty="0"/>
                  <a:t> :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oMath>
                </a14:m>
                <a:r>
                  <a:rPr lang="en-US" altLang="zh-CN" dirty="0"/>
                  <a:t> and follow </a:t>
                </a:r>
                <a:r>
                  <a:rPr lang="en-US" altLang="zh-CN" dirty="0" smtClean="0"/>
                  <a:t>process</a:t>
                </a:r>
              </a:p>
              <a:p>
                <a:pPr lvl="0"/>
                <a:endParaRPr lang="zh-CN" altLang="zh-CN" dirty="0"/>
              </a:p>
              <a:p>
                <a:pPr marL="0" indent="0">
                  <a:buNone/>
                </a:pPr>
                <a14:m>
                  <m:oMathPara xmlns:m="http://schemas.openxmlformats.org/officeDocument/2006/math">
                    <m:oMathParaPr>
                      <m:jc m:val="centerGroup"/>
                    </m:oMathParaPr>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𝐸</m:t>
                          </m:r>
                        </m:e>
                        <m:sub>
                          <m:r>
                            <a:rPr lang="en-US" altLang="zh-CN" i="1">
                              <a:latin typeface="Cambria Math" panose="02040503050406030204" pitchFamily="18" charset="0"/>
                            </a:rPr>
                            <m:t>𝑡</m:t>
                          </m:r>
                        </m:sub>
                        <m:sup>
                          <m:r>
                            <a:rPr lang="en-US" altLang="zh-CN" i="1">
                              <a:latin typeface="Cambria Math" panose="02040503050406030204" pitchFamily="18" charset="0"/>
                            </a:rPr>
                            <m:t>∼</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r>
                        <a:rPr lang="en-US" altLang="zh-CN" i="1">
                          <a:latin typeface="Cambria Math" panose="02040503050406030204" pitchFamily="18" charset="0"/>
                        </a:rPr>
                        <m:t>)=(1−</m:t>
                      </m:r>
                      <m:r>
                        <a:rPr lang="en-US" altLang="zh-CN" i="1">
                          <a:latin typeface="Cambria Math" panose="02040503050406030204" pitchFamily="18" charset="0"/>
                        </a:rPr>
                        <m:t>𝜆</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r>
                        <a:rPr lang="en-US" altLang="zh-CN" i="1">
                          <a:latin typeface="Cambria Math" panose="02040503050406030204" pitchFamily="18" charset="0"/>
                        </a:rPr>
                        <m:t>)+</m:t>
                      </m:r>
                      <m:r>
                        <a:rPr lang="en-US" altLang="zh-CN" i="1">
                          <a:latin typeface="Cambria Math" panose="02040503050406030204" pitchFamily="18" charset="0"/>
                        </a:rPr>
                        <m:t>𝜆</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𝐸</m:t>
                          </m:r>
                        </m:e>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h</m:t>
                          </m:r>
                        </m:sub>
                      </m:sSub>
                      <m:r>
                        <a:rPr lang="en-US" altLang="zh-CN" i="1">
                          <a:latin typeface="Cambria Math" panose="02040503050406030204" pitchFamily="18" charset="0"/>
                        </a:rPr>
                        <m:t>)</m:t>
                      </m:r>
                    </m:oMath>
                  </m:oMathPara>
                </a14:m>
                <a:endParaRPr lang="zh-CN" altLang="zh-CN" dirty="0"/>
              </a:p>
              <a:p>
                <a:pPr lvl="0"/>
                <a:r>
                  <a:rPr lang="en-US" altLang="zh-CN" dirty="0"/>
                  <a:t>it's a weighted average between last period subjective expectation and this period objective expectation</a:t>
                </a:r>
                <a:endParaRPr lang="zh-CN" altLang="zh-CN" dirty="0"/>
              </a:p>
              <a:p>
                <a:pPr lvl="1"/>
                <a14:m>
                  <m:oMath xmlns:m="http://schemas.openxmlformats.org/officeDocument/2006/math">
                    <m:r>
                      <a:rPr lang="en-US" altLang="zh-CN" i="1">
                        <a:latin typeface="Cambria Math" panose="02040503050406030204" pitchFamily="18" charset="0"/>
                      </a:rPr>
                      <m:t>𝜆</m:t>
                    </m:r>
                  </m:oMath>
                </a14:m>
                <a:r>
                  <a:rPr lang="en-US" altLang="zh-CN" dirty="0"/>
                  <a:t> is the expectation stickiness,</a:t>
                </a:r>
                <a:endParaRPr lang="zh-CN" altLang="zh-CN" dirty="0"/>
              </a:p>
              <a:p>
                <a:pPr lvl="1"/>
                <a:r>
                  <a:rPr lang="en-US" altLang="zh-CN" dirty="0"/>
                  <a:t>When </a:t>
                </a:r>
                <a14:m>
                  <m:oMath xmlns:m="http://schemas.openxmlformats.org/officeDocument/2006/math">
                    <m:r>
                      <a:rPr lang="en-US" altLang="zh-CN" i="1">
                        <a:latin typeface="Cambria Math" panose="02040503050406030204" pitchFamily="18" charset="0"/>
                      </a:rPr>
                      <m:t>𝜆</m:t>
                    </m:r>
                  </m:oMath>
                </a14:m>
                <a:r>
                  <a:rPr lang="en-US" altLang="zh-CN" dirty="0"/>
                  <a:t> is large, we tend to stick to last period's subjective expectation</a:t>
                </a:r>
                <a:endParaRPr lang="zh-CN" altLang="zh-CN" dirty="0"/>
              </a:p>
              <a:p>
                <a:pPr lvl="1"/>
                <a:r>
                  <a:rPr lang="en-US" altLang="zh-CN" dirty="0"/>
                  <a:t>The most ideal way is </a:t>
                </a:r>
                <a14:m>
                  <m:oMath xmlns:m="http://schemas.openxmlformats.org/officeDocument/2006/math">
                    <m:r>
                      <a:rPr lang="en-US" altLang="zh-CN" i="1">
                        <a:latin typeface="Cambria Math" panose="02040503050406030204" pitchFamily="18" charset="0"/>
                      </a:rPr>
                      <m:t>𝜆</m:t>
                    </m:r>
                    <m:r>
                      <a:rPr lang="en-US" altLang="zh-CN" i="1">
                        <a:latin typeface="Cambria Math" panose="02040503050406030204" pitchFamily="18" charset="0"/>
                      </a:rPr>
                      <m:t>=0</m:t>
                    </m:r>
                  </m:oMath>
                </a14:m>
                <a:r>
                  <a:rPr lang="en-US" altLang="zh-CN" dirty="0"/>
                  <a:t> because we need an objective expectation but we don't want to overreact, so the weighting scheme should be 1 and 0</a:t>
                </a:r>
                <a:endParaRPr lang="zh-CN" altLang="zh-CN" dirty="0"/>
              </a:p>
              <a:p>
                <a:pPr lvl="1"/>
                <a:r>
                  <a:rPr lang="en-US" altLang="zh-CN" dirty="0"/>
                  <a:t>When </a:t>
                </a:r>
                <a14:m>
                  <m:oMath xmlns:m="http://schemas.openxmlformats.org/officeDocument/2006/math">
                    <m:r>
                      <a:rPr lang="en-US" altLang="zh-CN" i="1">
                        <a:latin typeface="Cambria Math" panose="02040503050406030204" pitchFamily="18" charset="0"/>
                      </a:rPr>
                      <m:t>0&lt;</m:t>
                    </m:r>
                    <m:r>
                      <a:rPr lang="en-US" altLang="zh-CN" i="1">
                        <a:latin typeface="Cambria Math" panose="02040503050406030204" pitchFamily="18" charset="0"/>
                      </a:rPr>
                      <m:t>𝜆</m:t>
                    </m:r>
                    <m:r>
                      <a:rPr lang="en-US" altLang="zh-CN" i="1">
                        <a:latin typeface="Cambria Math" panose="02040503050406030204" pitchFamily="18" charset="0"/>
                      </a:rPr>
                      <m:t>&lt;1</m:t>
                    </m:r>
                  </m:oMath>
                </a14:m>
                <a:r>
                  <a:rPr lang="en-US" altLang="zh-CN" dirty="0"/>
                  <a:t> expectation is sticky and investors will insufficiently incorporate new information into their forecast</a:t>
                </a:r>
                <a:endParaRPr lang="zh-CN" altLang="zh-CN" dirty="0"/>
              </a:p>
              <a:p>
                <a:pPr lvl="1"/>
                <a:r>
                  <a:rPr lang="en-US" altLang="zh-CN" dirty="0"/>
                  <a:t>When </a:t>
                </a:r>
                <a14:m>
                  <m:oMath xmlns:m="http://schemas.openxmlformats.org/officeDocument/2006/math">
                    <m:r>
                      <a:rPr lang="en-US" altLang="zh-CN" i="1">
                        <a:latin typeface="Cambria Math" panose="02040503050406030204" pitchFamily="18" charset="0"/>
                      </a:rPr>
                      <m:t>𝜆</m:t>
                    </m:r>
                    <m:r>
                      <a:rPr lang="en-US" altLang="zh-CN" i="1">
                        <a:latin typeface="Cambria Math" panose="02040503050406030204" pitchFamily="18" charset="0"/>
                      </a:rPr>
                      <m:t>&lt;0</m:t>
                    </m:r>
                  </m:oMath>
                </a14:m>
                <a:r>
                  <a:rPr lang="en-US" altLang="zh-CN" dirty="0"/>
                  <a:t>, investors will overreact</a:t>
                </a:r>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207698"/>
                <a:ext cx="10515600" cy="4969265"/>
              </a:xfrm>
              <a:blipFill rotWithShape="0">
                <a:blip r:embed="rId2"/>
                <a:stretch>
                  <a:fillRect l="-1043" t="-26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4882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3.3 Why do fundamental trends have forecasting power</a:t>
            </a:r>
            <a:r>
              <a:rPr lang="en-US" altLang="zh-CN" dirty="0" smtClean="0"/>
              <a:t/>
            </a:r>
            <a:br>
              <a:rPr lang="en-US" altLang="zh-CN" dirty="0" smtClean="0"/>
            </a:b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1293962"/>
                <a:ext cx="10515600" cy="4883001"/>
              </a:xfrm>
            </p:spPr>
            <p:txBody>
              <a:bodyPr>
                <a:normAutofit fontScale="92500" lnSpcReduction="10000"/>
              </a:bodyPr>
              <a:lstStyle/>
              <a:p>
                <a:pPr lvl="0"/>
                <a:r>
                  <a:rPr lang="en-US" altLang="zh-CN" dirty="0" smtClean="0"/>
                  <a:t>Literatures showed </a:t>
                </a:r>
                <a:r>
                  <a:rPr lang="en-US" altLang="zh-CN" dirty="0"/>
                  <a:t>that in real market the expectations are indeed sticky i.e. </a:t>
                </a:r>
                <a14:m>
                  <m:oMath xmlns:m="http://schemas.openxmlformats.org/officeDocument/2006/math">
                    <m:r>
                      <a:rPr lang="en-US" altLang="zh-CN" i="1">
                        <a:latin typeface="Cambria Math" panose="02040503050406030204" pitchFamily="18" charset="0"/>
                      </a:rPr>
                      <m:t>0&lt;</m:t>
                    </m:r>
                    <m:r>
                      <a:rPr lang="en-US" altLang="zh-CN" i="1">
                        <a:latin typeface="Cambria Math" panose="02040503050406030204" pitchFamily="18" charset="0"/>
                      </a:rPr>
                      <m:t>𝜆</m:t>
                    </m:r>
                    <m:r>
                      <a:rPr lang="en-US" altLang="zh-CN" i="1">
                        <a:latin typeface="Cambria Math" panose="02040503050406030204" pitchFamily="18" charset="0"/>
                      </a:rPr>
                      <m:t>&lt;1</m:t>
                    </m:r>
                  </m:oMath>
                </a14:m>
                <a:r>
                  <a:rPr lang="en-US" altLang="zh-CN" dirty="0"/>
                  <a:t> and also generated a relationship between profit and future stock returns:</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𝐶𝑜𝑣</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𝑡</m:t>
                          </m:r>
                        </m:sub>
                      </m:sSub>
                      <m:r>
                        <a:rPr lang="en-US" altLang="zh-CN" i="1">
                          <a:latin typeface="Cambria Math" panose="02040503050406030204" pitchFamily="18" charset="0"/>
                        </a:rPr>
                        <m:t>)=(1+</m:t>
                      </m:r>
                      <m:r>
                        <a:rPr lang="en-US" altLang="zh-CN" i="1">
                          <a:latin typeface="Cambria Math" panose="02040503050406030204" pitchFamily="18" charset="0"/>
                        </a:rPr>
                        <m:t>𝑚</m:t>
                      </m:r>
                      <m:r>
                        <a:rPr lang="en-US" altLang="zh-CN" i="1">
                          <a:latin typeface="Cambria Math" panose="02040503050406030204" pitchFamily="18" charset="0"/>
                        </a:rPr>
                        <m:t>𝜌</m:t>
                      </m:r>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𝜆</m:t>
                              </m:r>
                            </m:e>
                            <m:sup>
                              <m:r>
                                <a:rPr lang="en-US" altLang="zh-CN" i="1">
                                  <a:latin typeface="Cambria Math" panose="02040503050406030204" pitchFamily="18" charset="0"/>
                                </a:rPr>
                                <m:t>2</m:t>
                              </m:r>
                            </m:sup>
                          </m:sSup>
                          <m:r>
                            <a:rPr lang="en-US" altLang="zh-CN" i="1">
                              <a:latin typeface="Cambria Math" panose="02040503050406030204" pitchFamily="18" charset="0"/>
                            </a:rPr>
                            <m:t>𝜌</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𝑢</m:t>
                              </m:r>
                            </m:sub>
                            <m:sup>
                              <m:r>
                                <a:rPr lang="en-US" altLang="zh-CN" i="1">
                                  <a:latin typeface="Cambria Math" panose="02040503050406030204" pitchFamily="18" charset="0"/>
                                </a:rPr>
                                <m:t>2</m:t>
                              </m:r>
                            </m:sup>
                          </m:sSubSup>
                        </m:num>
                        <m:den>
                          <m:r>
                            <a:rPr lang="en-US" altLang="zh-CN" i="1">
                              <a:latin typeface="Cambria Math" panose="02040503050406030204" pitchFamily="18" charset="0"/>
                            </a:rPr>
                            <m:t>1−</m:t>
                          </m:r>
                          <m:r>
                            <a:rPr lang="en-US" altLang="zh-CN" i="1">
                              <a:latin typeface="Cambria Math" panose="02040503050406030204" pitchFamily="18" charset="0"/>
                            </a:rPr>
                            <m:t>𝜆</m:t>
                          </m:r>
                          <m:sSup>
                            <m:sSupPr>
                              <m:ctrlPr>
                                <a:rPr lang="zh-CN" altLang="zh-CN" i="1">
                                  <a:latin typeface="Cambria Math" panose="02040503050406030204" pitchFamily="18" charset="0"/>
                                </a:rPr>
                              </m:ctrlPr>
                            </m:sSupPr>
                            <m:e>
                              <m:r>
                                <a:rPr lang="en-US" altLang="zh-CN" i="1">
                                  <a:latin typeface="Cambria Math" panose="02040503050406030204" pitchFamily="18" charset="0"/>
                                </a:rPr>
                                <m:t>𝜌</m:t>
                              </m:r>
                            </m:e>
                            <m:sup>
                              <m:r>
                                <a:rPr lang="en-US" altLang="zh-CN" i="1">
                                  <a:latin typeface="Cambria Math" panose="02040503050406030204" pitchFamily="18" charset="0"/>
                                </a:rPr>
                                <m:t>2</m:t>
                              </m:r>
                            </m:sup>
                          </m:sSup>
                        </m:den>
                      </m:f>
                      <m:r>
                        <a:rPr lang="en-US" altLang="zh-CN" i="1">
                          <a:latin typeface="Cambria Math" panose="02040503050406030204" pitchFamily="18" charset="0"/>
                        </a:rPr>
                        <m:t>&gt;0</m:t>
                      </m:r>
                    </m:oMath>
                  </m:oMathPara>
                </a14:m>
                <a:endParaRPr lang="zh-CN" altLang="zh-CN" dirty="0"/>
              </a:p>
              <a:p>
                <a:pPr lvl="1"/>
                <a:r>
                  <a:rPr lang="en-US" altLang="zh-CN" dirty="0"/>
                  <a:t>where </a:t>
                </a:r>
                <a14:m>
                  <m:oMath xmlns:m="http://schemas.openxmlformats.org/officeDocument/2006/math">
                    <m:r>
                      <a:rPr lang="en-US" altLang="zh-CN" i="1">
                        <a:latin typeface="Cambria Math" panose="02040503050406030204" pitchFamily="18" charset="0"/>
                      </a:rPr>
                      <m:t>𝑚</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r>
                          <a:rPr lang="en-US" altLang="zh-CN" i="1">
                            <a:latin typeface="Cambria Math" panose="02040503050406030204" pitchFamily="18" charset="0"/>
                          </a:rPr>
                          <m:t>𝜆</m:t>
                        </m:r>
                      </m:num>
                      <m:den>
                        <m:r>
                          <a:rPr lang="en-US" altLang="zh-CN" i="1">
                            <a:latin typeface="Cambria Math" panose="02040503050406030204" pitchFamily="18" charset="0"/>
                          </a:rPr>
                          <m:t>1+</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𝜌</m:t>
                        </m:r>
                      </m:den>
                    </m:f>
                  </m:oMath>
                </a14:m>
                <a:r>
                  <a:rPr lang="en-US" altLang="zh-CN" dirty="0"/>
                  <a:t> and </a:t>
                </a:r>
                <a14:m>
                  <m:oMath xmlns:m="http://schemas.openxmlformats.org/officeDocument/2006/math">
                    <m:r>
                      <a:rPr lang="en-US" altLang="zh-CN" i="1">
                        <a:latin typeface="Cambria Math" panose="02040503050406030204" pitchFamily="18" charset="0"/>
                      </a:rPr>
                      <m:t>𝑟</m:t>
                    </m:r>
                  </m:oMath>
                </a14:m>
                <a:r>
                  <a:rPr lang="en-US" altLang="zh-CN" dirty="0"/>
                  <a:t> is risk free rate</a:t>
                </a:r>
                <a:endParaRPr lang="zh-CN" altLang="zh-CN" dirty="0"/>
              </a:p>
              <a:p>
                <a:pPr lvl="0"/>
                <a:r>
                  <a:rPr lang="en-US" altLang="zh-CN" dirty="0"/>
                  <a:t>If we plug in the definition of Moving </a:t>
                </a:r>
                <a:r>
                  <a:rPr lang="en-US" altLang="zh-CN" dirty="0" smtClean="0"/>
                  <a:t>Average</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𝐶𝑜𝑣</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𝑀</m:t>
                      </m:r>
                      <m:sSub>
                        <m:sSubPr>
                          <m:ctrlPr>
                            <a:rPr lang="zh-CN"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𝐿</m:t>
                          </m:r>
                        </m:sub>
                      </m:sSub>
                      <m:r>
                        <a:rPr lang="en-US" altLang="zh-CN" i="1">
                          <a:latin typeface="Cambria Math" panose="02040503050406030204" pitchFamily="18" charset="0"/>
                        </a:rPr>
                        <m:t>)=(1+</m:t>
                      </m:r>
                      <m:r>
                        <a:rPr lang="en-US" altLang="zh-CN" i="1">
                          <a:latin typeface="Cambria Math" panose="02040503050406030204" pitchFamily="18" charset="0"/>
                        </a:rPr>
                        <m:t>𝑚</m:t>
                      </m:r>
                      <m:r>
                        <a:rPr lang="en-US" altLang="zh-CN" i="1">
                          <a:latin typeface="Cambria Math" panose="02040503050406030204" pitchFamily="18" charset="0"/>
                        </a:rPr>
                        <m:t>𝜌</m:t>
                      </m:r>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𝜆</m:t>
                              </m:r>
                            </m:e>
                            <m:sup>
                              <m:r>
                                <a:rPr lang="en-US" altLang="zh-CN" i="1">
                                  <a:latin typeface="Cambria Math" panose="02040503050406030204" pitchFamily="18" charset="0"/>
                                </a:rPr>
                                <m:t>2</m:t>
                              </m:r>
                            </m:sup>
                          </m:sSup>
                          <m:r>
                            <a:rPr lang="en-US" altLang="zh-CN" i="1">
                              <a:latin typeface="Cambria Math" panose="02040503050406030204" pitchFamily="18" charset="0"/>
                            </a:rPr>
                            <m:t>𝜌</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𝑢</m:t>
                              </m:r>
                            </m:sub>
                            <m:sup>
                              <m:r>
                                <a:rPr lang="en-US" altLang="zh-CN" i="1">
                                  <a:latin typeface="Cambria Math" panose="02040503050406030204" pitchFamily="18" charset="0"/>
                                </a:rPr>
                                <m:t>2</m:t>
                              </m:r>
                            </m:sup>
                          </m:sSubSup>
                        </m:num>
                        <m:den>
                          <m:r>
                            <a:rPr lang="en-US" altLang="zh-CN" i="1">
                              <a:latin typeface="Cambria Math" panose="02040503050406030204" pitchFamily="18" charset="0"/>
                            </a:rPr>
                            <m:t>1−</m:t>
                          </m:r>
                          <m:r>
                            <a:rPr lang="en-US" altLang="zh-CN" i="1">
                              <a:latin typeface="Cambria Math" panose="02040503050406030204" pitchFamily="18" charset="0"/>
                            </a:rPr>
                            <m:t>𝜆</m:t>
                          </m:r>
                          <m:sSup>
                            <m:sSupPr>
                              <m:ctrlPr>
                                <a:rPr lang="zh-CN" altLang="zh-CN" i="1">
                                  <a:latin typeface="Cambria Math" panose="02040503050406030204" pitchFamily="18" charset="0"/>
                                </a:rPr>
                              </m:ctrlPr>
                            </m:sSupPr>
                            <m:e>
                              <m:r>
                                <a:rPr lang="en-US" altLang="zh-CN" i="1">
                                  <a:latin typeface="Cambria Math" panose="02040503050406030204" pitchFamily="18" charset="0"/>
                                </a:rPr>
                                <m:t>𝜌</m:t>
                              </m:r>
                            </m:e>
                            <m:sup>
                              <m:r>
                                <a:rPr lang="en-US" altLang="zh-CN" i="1">
                                  <a:latin typeface="Cambria Math" panose="02040503050406030204" pitchFamily="18" charset="0"/>
                                </a:rPr>
                                <m:t>2</m:t>
                              </m:r>
                            </m:sup>
                          </m:sSup>
                        </m:den>
                      </m:f>
                      <m:f>
                        <m:fPr>
                          <m:ctrlPr>
                            <a:rPr lang="zh-CN" altLang="zh-CN" i="1">
                              <a:latin typeface="Cambria Math" panose="02040503050406030204" pitchFamily="18" charset="0"/>
                            </a:rPr>
                          </m:ctrlPr>
                        </m:fPr>
                        <m:num>
                          <m:r>
                            <a:rPr lang="en-US" altLang="zh-CN" i="1">
                              <a:latin typeface="Cambria Math" panose="02040503050406030204" pitchFamily="18" charset="0"/>
                            </a:rPr>
                            <m:t>1−(</m:t>
                          </m:r>
                          <m:r>
                            <a:rPr lang="en-US" altLang="zh-CN" i="1">
                              <a:latin typeface="Cambria Math" panose="02040503050406030204" pitchFamily="18" charset="0"/>
                            </a:rPr>
                            <m:t>𝜆𝜌</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𝐿</m:t>
                              </m:r>
                            </m:sup>
                          </m:sSup>
                        </m:num>
                        <m:den>
                          <m:r>
                            <a:rPr lang="en-US" altLang="zh-CN" i="1">
                              <a:latin typeface="Cambria Math" panose="02040503050406030204" pitchFamily="18" charset="0"/>
                            </a:rPr>
                            <m:t>1−</m:t>
                          </m:r>
                          <m:r>
                            <a:rPr lang="en-US" altLang="zh-CN" i="1">
                              <a:latin typeface="Cambria Math" panose="02040503050406030204" pitchFamily="18" charset="0"/>
                            </a:rPr>
                            <m:t>𝜆𝜌</m:t>
                          </m:r>
                        </m:den>
                      </m:f>
                    </m:oMath>
                  </m:oMathPara>
                </a14:m>
                <a:endParaRPr lang="zh-CN" altLang="zh-CN" dirty="0"/>
              </a:p>
              <a:p>
                <a:r>
                  <a:rPr lang="en-US" altLang="zh-CN" dirty="0" smtClean="0"/>
                  <a:t>When</a:t>
                </a:r>
                <a14:m>
                  <m:oMath xmlns:m="http://schemas.openxmlformats.org/officeDocument/2006/math">
                    <m:r>
                      <a:rPr lang="en-US" altLang="zh-CN" b="0" i="0" smtClean="0">
                        <a:latin typeface="Cambria Math" panose="02040503050406030204" pitchFamily="18" charset="0"/>
                      </a:rPr>
                      <m:t> </m:t>
                    </m:r>
                    <m:r>
                      <a:rPr lang="en-US" altLang="zh-CN" i="1" smtClean="0">
                        <a:latin typeface="Cambria Math" panose="02040503050406030204" pitchFamily="18" charset="0"/>
                      </a:rPr>
                      <m:t>0</m:t>
                    </m:r>
                    <m:r>
                      <a:rPr lang="en-US" altLang="zh-CN" b="0" i="1" smtClean="0">
                        <a:latin typeface="Cambria Math" panose="02040503050406030204" pitchFamily="18" charset="0"/>
                      </a:rPr>
                      <m:t>&lt;</m:t>
                    </m:r>
                    <m:r>
                      <a:rPr lang="en-US" altLang="zh-CN" i="1">
                        <a:latin typeface="Cambria Math" panose="02040503050406030204" pitchFamily="18" charset="0"/>
                      </a:rPr>
                      <m:t>𝜆</m:t>
                    </m:r>
                    <m:r>
                      <a:rPr lang="en-US" altLang="zh-CN" b="0" i="1" smtClean="0">
                        <a:latin typeface="Cambria Math" panose="02040503050406030204" pitchFamily="18" charset="0"/>
                      </a:rPr>
                      <m:t>&lt;1</m:t>
                    </m:r>
                    <m:r>
                      <a:rPr lang="en-US" altLang="zh-CN" i="1">
                        <a:latin typeface="Cambria Math" panose="02040503050406030204" pitchFamily="18" charset="0"/>
                      </a:rPr>
                      <m:t>𝑎𝑛𝑑𝐿</m:t>
                    </m:r>
                    <m:r>
                      <a:rPr lang="en-US" altLang="zh-CN" i="1">
                        <a:latin typeface="Cambria Math" panose="02040503050406030204" pitchFamily="18" charset="0"/>
                      </a:rPr>
                      <m:t>&gt;1</m:t>
                    </m:r>
                  </m:oMath>
                </a14:m>
                <a:r>
                  <a:rPr lang="en-US" altLang="zh-CN" dirty="0"/>
                  <a:t>, and the new term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1−(</m:t>
                        </m:r>
                        <m:r>
                          <a:rPr lang="en-US" altLang="zh-CN" i="1">
                            <a:latin typeface="Cambria Math" panose="02040503050406030204" pitchFamily="18" charset="0"/>
                          </a:rPr>
                          <m:t>𝜆𝜌</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𝐿</m:t>
                            </m:r>
                          </m:sup>
                        </m:sSup>
                      </m:num>
                      <m:den>
                        <m:r>
                          <a:rPr lang="en-US" altLang="zh-CN" i="1">
                            <a:latin typeface="Cambria Math" panose="02040503050406030204" pitchFamily="18" charset="0"/>
                          </a:rPr>
                          <m:t>1−</m:t>
                        </m:r>
                        <m:r>
                          <a:rPr lang="en-US" altLang="zh-CN" i="1">
                            <a:latin typeface="Cambria Math" panose="02040503050406030204" pitchFamily="18" charset="0"/>
                          </a:rPr>
                          <m:t>𝜆𝜌</m:t>
                        </m:r>
                      </m:den>
                    </m:f>
                  </m:oMath>
                </a14:m>
                <a:r>
                  <a:rPr lang="en-US" altLang="zh-CN" dirty="0"/>
                  <a:t> is larger than 1 so the MAs have higher covariance with the future returns and thus have better prediction </a:t>
                </a:r>
                <a:r>
                  <a:rPr lang="en-US" altLang="zh-CN" dirty="0" smtClean="0"/>
                  <a:t>power</a:t>
                </a:r>
                <a:endParaRPr lang="zh-CN" altLang="zh-CN" dirty="0"/>
              </a:p>
              <a:p>
                <a:endParaRPr lang="en-US" altLang="zh-CN"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38200" y="1293962"/>
                <a:ext cx="10515600" cy="4883001"/>
              </a:xfrm>
              <a:blipFill rotWithShape="0">
                <a:blip r:embed="rId2"/>
                <a:stretch>
                  <a:fillRect l="-928" t="-2497" r="-522" b="-24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268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 Fundamental </a:t>
            </a:r>
            <a:r>
              <a:rPr lang="en-US" altLang="zh-CN" sz="4000" dirty="0"/>
              <a:t>momentum versus price momentum</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200" y="1293962"/>
            <a:ext cx="10515600" cy="4883001"/>
          </a:xfrm>
        </p:spPr>
        <p:txBody>
          <a:bodyPr>
            <a:normAutofit/>
          </a:bodyPr>
          <a:lstStyle/>
          <a:p>
            <a:r>
              <a:rPr lang="en-US" altLang="zh-CN" dirty="0" smtClean="0"/>
              <a:t>Compares the two momentum, and showed that they are different</a:t>
            </a:r>
          </a:p>
          <a:p>
            <a:r>
              <a:rPr lang="en-US" altLang="zh-CN" dirty="0" smtClean="0"/>
              <a:t>Three methods:</a:t>
            </a:r>
          </a:p>
          <a:p>
            <a:pPr lvl="1"/>
            <a:r>
              <a:rPr lang="en-US" altLang="zh-CN" dirty="0"/>
              <a:t>Bivariate portfolio </a:t>
            </a:r>
            <a:r>
              <a:rPr lang="en-US" altLang="zh-CN" dirty="0" smtClean="0"/>
              <a:t>analysis</a:t>
            </a:r>
          </a:p>
          <a:p>
            <a:pPr lvl="1"/>
            <a:r>
              <a:rPr lang="en-US" altLang="zh-CN" dirty="0" err="1"/>
              <a:t>Fama-MacBeth</a:t>
            </a:r>
            <a:r>
              <a:rPr lang="en-US" altLang="zh-CN" dirty="0"/>
              <a:t> </a:t>
            </a:r>
            <a:r>
              <a:rPr lang="en-US" altLang="zh-CN" dirty="0" smtClean="0"/>
              <a:t>regression</a:t>
            </a:r>
          </a:p>
          <a:p>
            <a:pPr lvl="1"/>
            <a:r>
              <a:rPr lang="en-US" altLang="zh-CN" dirty="0" smtClean="0"/>
              <a:t>Decomposition of cash </a:t>
            </a:r>
            <a:r>
              <a:rPr lang="en-US" altLang="zh-CN" dirty="0"/>
              <a:t>flow, discount rate, and </a:t>
            </a:r>
            <a:r>
              <a:rPr lang="en-US" altLang="zh-CN" dirty="0" smtClean="0"/>
              <a:t>variance</a:t>
            </a:r>
          </a:p>
        </p:txBody>
      </p:sp>
    </p:spTree>
    <p:extLst>
      <p:ext uri="{BB962C8B-B14F-4D97-AF65-F5344CB8AC3E}">
        <p14:creationId xmlns:p14="http://schemas.microsoft.com/office/powerpoint/2010/main" val="1291149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3.4.1 Fundamental </a:t>
            </a:r>
            <a:r>
              <a:rPr lang="en-US" altLang="zh-CN" sz="4000" dirty="0"/>
              <a:t>momentum versus price momentum</a:t>
            </a:r>
            <a:r>
              <a:rPr lang="en-US" altLang="zh-CN" dirty="0"/>
              <a:t/>
            </a:r>
            <a:br>
              <a:rPr lang="en-US" altLang="zh-CN" dirty="0"/>
            </a:br>
            <a:r>
              <a:rPr lang="en-US" altLang="zh-CN" dirty="0" smtClean="0"/>
              <a:t>	 </a:t>
            </a:r>
            <a:r>
              <a:rPr lang="en-US" altLang="zh-CN" sz="3100" dirty="0" smtClean="0"/>
              <a:t>Bivariate </a:t>
            </a:r>
            <a:r>
              <a:rPr lang="en-US" altLang="zh-CN" sz="3100" dirty="0"/>
              <a:t>portfolio analysis</a:t>
            </a:r>
            <a:r>
              <a:rPr lang="en-US" altLang="zh-CN" dirty="0"/>
              <a:t/>
            </a:r>
            <a:br>
              <a:rPr lang="en-US" altLang="zh-CN" dirty="0"/>
            </a:br>
            <a:endParaRPr lang="zh-CN" altLang="en-US" dirty="0"/>
          </a:p>
        </p:txBody>
      </p:sp>
      <p:sp>
        <p:nvSpPr>
          <p:cNvPr id="3" name="内容占位符 2"/>
          <p:cNvSpPr>
            <a:spLocks noGrp="1"/>
          </p:cNvSpPr>
          <p:nvPr>
            <p:ph idx="1"/>
          </p:nvPr>
        </p:nvSpPr>
        <p:spPr>
          <a:xfrm>
            <a:off x="838200" y="1293962"/>
            <a:ext cx="10515600" cy="4883001"/>
          </a:xfrm>
        </p:spPr>
        <p:txBody>
          <a:bodyPr>
            <a:normAutofit/>
          </a:bodyPr>
          <a:lstStyle/>
          <a:p>
            <a:r>
              <a:rPr lang="en-US" altLang="zh-CN" dirty="0" smtClean="0"/>
              <a:t>Double sort according to past returns and FIR: 5*5 portfolio</a:t>
            </a:r>
          </a:p>
          <a:p>
            <a:r>
              <a:rPr lang="en-US" altLang="zh-CN" dirty="0" smtClean="0"/>
              <a:t>Table 2 summarize the return of these portfolios</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66" y="2619525"/>
            <a:ext cx="8037034" cy="3770201"/>
          </a:xfrm>
          <a:prstGeom prst="rect">
            <a:avLst/>
          </a:prstGeom>
        </p:spPr>
      </p:pic>
      <p:sp>
        <p:nvSpPr>
          <p:cNvPr id="5" name="文本框 4"/>
          <p:cNvSpPr txBox="1"/>
          <p:nvPr/>
        </p:nvSpPr>
        <p:spPr>
          <a:xfrm>
            <a:off x="664235" y="2329132"/>
            <a:ext cx="3490732"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In each past return quantile, average return increase with FIR</a:t>
            </a:r>
          </a:p>
          <a:p>
            <a:r>
              <a:rPr lang="en-US" altLang="zh-CN" dirty="0" smtClean="0"/>
              <a:t> </a:t>
            </a:r>
          </a:p>
          <a:p>
            <a:pPr marL="285750" indent="-285750">
              <a:buFont typeface="Arial" panose="020B0604020202020204" pitchFamily="34" charset="0"/>
              <a:buChar char="•"/>
            </a:pPr>
            <a:r>
              <a:rPr lang="en-US" altLang="zh-CN" dirty="0" smtClean="0"/>
              <a:t>In each FIR group, average return increase with past return</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Past losers has stronger fundamental momentum!</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Indicates that fundamental momentum is not the same as price momentum. Or otherwise the effect should disappear within each past return group</a:t>
            </a:r>
            <a:endParaRPr lang="zh-CN" altLang="en-US" dirty="0"/>
          </a:p>
        </p:txBody>
      </p:sp>
    </p:spTree>
    <p:extLst>
      <p:ext uri="{BB962C8B-B14F-4D97-AF65-F5344CB8AC3E}">
        <p14:creationId xmlns:p14="http://schemas.microsoft.com/office/powerpoint/2010/main" val="221290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3.4.2 Fundamental momentum versus price momentum</a:t>
            </a:r>
            <a:r>
              <a:rPr lang="en-US" altLang="zh-CN" dirty="0" smtClean="0"/>
              <a:t/>
            </a:r>
            <a:br>
              <a:rPr lang="en-US" altLang="zh-CN" dirty="0" smtClean="0"/>
            </a:br>
            <a:r>
              <a:rPr lang="en-US" altLang="zh-CN" dirty="0" smtClean="0"/>
              <a:t>	 </a:t>
            </a:r>
            <a:r>
              <a:rPr lang="en-US" altLang="zh-CN" sz="3100" dirty="0" err="1" smtClean="0"/>
              <a:t>Fama-MacBeth</a:t>
            </a:r>
            <a:r>
              <a:rPr lang="en-US" altLang="zh-CN" sz="3100" dirty="0" smtClean="0"/>
              <a:t> Regression</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Run cross sectional regression of stock returns on past returns and FIR</a:t>
            </a:r>
          </a:p>
          <a:p>
            <a:pPr lvl="0"/>
            <a:r>
              <a:rPr lang="en-US" altLang="zh-CN" dirty="0"/>
              <a:t>Advantage is that cross sectional regression can control for other firm characteristics. And this paper control for</a:t>
            </a:r>
            <a:endParaRPr lang="zh-CN" altLang="zh-CN" dirty="0"/>
          </a:p>
          <a:p>
            <a:pPr lvl="1"/>
            <a:r>
              <a:rPr lang="en-US" altLang="zh-CN" dirty="0"/>
              <a:t>short-term reversal (stock return in month t - 1</a:t>
            </a:r>
            <a:endParaRPr lang="zh-CN" altLang="zh-CN" dirty="0"/>
          </a:p>
          <a:p>
            <a:pPr lvl="1"/>
            <a:r>
              <a:rPr lang="en-US" altLang="zh-CN" dirty="0"/>
              <a:t>long-term reversal (cumulative stock return between month t-60 and month t-13)</a:t>
            </a:r>
            <a:endParaRPr lang="zh-CN" altLang="zh-CN" dirty="0"/>
          </a:p>
          <a:p>
            <a:pPr lvl="1"/>
            <a:r>
              <a:rPr lang="en-US" altLang="zh-CN" dirty="0"/>
              <a:t>log market capitalization (log size)</a:t>
            </a:r>
            <a:endParaRPr lang="zh-CN" altLang="zh-CN" dirty="0"/>
          </a:p>
          <a:p>
            <a:pPr lvl="1"/>
            <a:r>
              <a:rPr lang="en-US" altLang="zh-CN" dirty="0"/>
              <a:t>book-to-market (B/M)</a:t>
            </a:r>
            <a:endParaRPr lang="zh-CN" altLang="zh-CN" dirty="0"/>
          </a:p>
          <a:p>
            <a:pPr lvl="1"/>
            <a:r>
              <a:rPr lang="en-US" altLang="zh-CN" dirty="0"/>
              <a:t>idiosyncratic volatility (IVOL)</a:t>
            </a:r>
            <a:endParaRPr lang="zh-CN" altLang="zh-CN" dirty="0"/>
          </a:p>
          <a:p>
            <a:endParaRPr lang="en-US" altLang="zh-CN" dirty="0" smtClean="0"/>
          </a:p>
        </p:txBody>
      </p:sp>
    </p:spTree>
    <p:extLst>
      <p:ext uri="{BB962C8B-B14F-4D97-AF65-F5344CB8AC3E}">
        <p14:creationId xmlns:p14="http://schemas.microsoft.com/office/powerpoint/2010/main" val="283464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Introduction</a:t>
            </a:r>
          </a:p>
          <a:p>
            <a:r>
              <a:rPr lang="en-US" altLang="zh-CN" dirty="0" smtClean="0"/>
              <a:t>Data and Key Variables</a:t>
            </a:r>
          </a:p>
          <a:p>
            <a:r>
              <a:rPr lang="en-US" altLang="zh-CN" dirty="0" smtClean="0"/>
              <a:t>Fundamental Momentum</a:t>
            </a:r>
          </a:p>
          <a:p>
            <a:r>
              <a:rPr lang="en-US" altLang="zh-CN" dirty="0" smtClean="0"/>
              <a:t>Twin Momentum</a:t>
            </a:r>
          </a:p>
          <a:p>
            <a:r>
              <a:rPr lang="en-US" altLang="zh-CN" dirty="0" smtClean="0"/>
              <a:t>Robustness</a:t>
            </a:r>
          </a:p>
          <a:p>
            <a:r>
              <a:rPr lang="en-US" altLang="zh-CN" dirty="0" smtClean="0"/>
              <a:t>Conclusions</a:t>
            </a:r>
            <a:endParaRPr lang="zh-CN" altLang="en-US" dirty="0"/>
          </a:p>
        </p:txBody>
      </p:sp>
    </p:spTree>
    <p:extLst>
      <p:ext uri="{BB962C8B-B14F-4D97-AF65-F5344CB8AC3E}">
        <p14:creationId xmlns:p14="http://schemas.microsoft.com/office/powerpoint/2010/main" val="188188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3.4.2 Fundamental momentum versus price momentum</a:t>
            </a:r>
            <a:r>
              <a:rPr lang="en-US" altLang="zh-CN" dirty="0" smtClean="0"/>
              <a:t/>
            </a:r>
            <a:br>
              <a:rPr lang="en-US" altLang="zh-CN" dirty="0" smtClean="0"/>
            </a:br>
            <a:r>
              <a:rPr lang="en-US" altLang="zh-CN" dirty="0" smtClean="0"/>
              <a:t>	 </a:t>
            </a:r>
            <a:r>
              <a:rPr lang="en-US" altLang="zh-CN" sz="3100" dirty="0" err="1" smtClean="0"/>
              <a:t>Fama-MacBeth</a:t>
            </a:r>
            <a:r>
              <a:rPr lang="en-US" altLang="zh-CN" sz="3100" dirty="0" smtClean="0"/>
              <a:t> Regression</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Regression results shown in table 3</a:t>
            </a:r>
            <a:endParaRPr lang="zh-CN" altLang="zh-CN" dirty="0"/>
          </a:p>
          <a:p>
            <a:endParaRPr lang="en-US" altLang="zh-CN"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735" y="1820084"/>
            <a:ext cx="7747265" cy="4925772"/>
          </a:xfrm>
          <a:prstGeom prst="rect">
            <a:avLst/>
          </a:prstGeom>
        </p:spPr>
      </p:pic>
      <p:sp>
        <p:nvSpPr>
          <p:cNvPr id="5" name="文本框 4"/>
          <p:cNvSpPr txBox="1"/>
          <p:nvPr/>
        </p:nvSpPr>
        <p:spPr>
          <a:xfrm>
            <a:off x="569344" y="1984075"/>
            <a:ext cx="3812876" cy="480131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The slopes are all </a:t>
            </a:r>
            <a:r>
              <a:rPr lang="en-US" altLang="zh-CN" dirty="0" smtClean="0"/>
              <a:t>significant in column 3, </a:t>
            </a:r>
            <a:r>
              <a:rPr lang="en-US" altLang="zh-CN" dirty="0" smtClean="0"/>
              <a:t>indicating that price momentum and fundamental momentum coexist!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My doubt</a:t>
            </a:r>
          </a:p>
          <a:p>
            <a:pPr marL="742950" lvl="1" indent="-285750">
              <a:buFont typeface="Arial" panose="020B0604020202020204" pitchFamily="34" charset="0"/>
              <a:buChar char="•"/>
            </a:pPr>
            <a:r>
              <a:rPr lang="en-US" altLang="zh-CN" dirty="0" smtClean="0"/>
              <a:t>The </a:t>
            </a:r>
            <a:r>
              <a:rPr lang="en-US" altLang="zh-CN" dirty="0" smtClean="0"/>
              <a:t>paper says cross-sectional regression, I’m not sure which period the result table is</a:t>
            </a:r>
          </a:p>
          <a:p>
            <a:pPr marL="742950" lvl="1" indent="-285750">
              <a:buFont typeface="Arial" panose="020B0604020202020204" pitchFamily="34" charset="0"/>
              <a:buChar char="•"/>
            </a:pPr>
            <a:r>
              <a:rPr lang="en-US" altLang="zh-CN" dirty="0" smtClean="0"/>
              <a:t>If it is a time series regression, it might over look the autocorrelation (Wikipedia: for holding period longer than weekly, </a:t>
            </a:r>
            <a:r>
              <a:rPr lang="en-US" altLang="zh-CN" dirty="0" err="1" smtClean="0"/>
              <a:t>Fama-MacBeth</a:t>
            </a:r>
            <a:r>
              <a:rPr lang="en-US" altLang="zh-CN" dirty="0" smtClean="0"/>
              <a:t> regression is inappropriate)</a:t>
            </a:r>
          </a:p>
          <a:p>
            <a:endParaRPr lang="en-US" altLang="zh-CN" dirty="0"/>
          </a:p>
          <a:p>
            <a:endParaRPr lang="zh-CN" altLang="en-US" dirty="0"/>
          </a:p>
        </p:txBody>
      </p:sp>
    </p:spTree>
    <p:extLst>
      <p:ext uri="{BB962C8B-B14F-4D97-AF65-F5344CB8AC3E}">
        <p14:creationId xmlns:p14="http://schemas.microsoft.com/office/powerpoint/2010/main" val="291576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3.4.3 Fundamental momentum versus price momentum</a:t>
            </a:r>
            <a:r>
              <a:rPr lang="en-US" altLang="zh-CN" dirty="0" smtClean="0"/>
              <a:t/>
            </a:r>
            <a:br>
              <a:rPr lang="en-US" altLang="zh-CN" dirty="0" smtClean="0"/>
            </a:br>
            <a:r>
              <a:rPr lang="en-US" altLang="zh-CN" dirty="0" smtClean="0"/>
              <a:t>	 </a:t>
            </a:r>
            <a:r>
              <a:rPr lang="en-US" altLang="zh-CN" sz="3100" dirty="0"/>
              <a:t>Cash flow, discount rate, and variance betas</a:t>
            </a:r>
            <a:r>
              <a:rPr lang="en-US" altLang="zh-CN" dirty="0" smtClean="0"/>
              <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199" y="1293962"/>
                <a:ext cx="10729823" cy="4883001"/>
              </a:xfrm>
            </p:spPr>
            <p:txBody>
              <a:bodyPr>
                <a:normAutofit/>
              </a:bodyPr>
              <a:lstStyle/>
              <a:p>
                <a:r>
                  <a:rPr lang="en-US" altLang="zh-CN" dirty="0" smtClean="0"/>
                  <a:t>Literatures suggest </a:t>
                </a:r>
                <a:r>
                  <a:rPr lang="en-US" altLang="zh-CN" dirty="0"/>
                  <a:t>that unexpected returns on the market portfolio can be decomposed into two </a:t>
                </a:r>
                <a:r>
                  <a:rPr lang="en-US" altLang="zh-CN" dirty="0" smtClean="0"/>
                  <a:t>components: shocks </a:t>
                </a:r>
                <a:r>
                  <a:rPr lang="en-US" altLang="zh-CN" dirty="0"/>
                  <a:t>on future cash flows and shocks on discount </a:t>
                </a:r>
                <a:r>
                  <a:rPr lang="en-US" altLang="zh-CN" dirty="0" smtClean="0"/>
                  <a:t>rates</a:t>
                </a:r>
              </a:p>
              <a:p>
                <a:r>
                  <a:rPr lang="en-US" altLang="zh-CN" dirty="0"/>
                  <a:t>Campbell, </a:t>
                </a:r>
                <a:r>
                  <a:rPr lang="en-US" altLang="zh-CN" dirty="0" err="1"/>
                  <a:t>Giglio</a:t>
                </a:r>
                <a:r>
                  <a:rPr lang="en-US" altLang="zh-CN" dirty="0"/>
                  <a:t>, Polk, and Turley (2017) extend this model and add that the variance of stock </a:t>
                </a:r>
                <a:r>
                  <a:rPr lang="en-US" altLang="zh-CN" dirty="0" smtClean="0"/>
                  <a:t>return</a:t>
                </a:r>
              </a:p>
              <a:p>
                <a:r>
                  <a:rPr lang="en-US" altLang="zh-CN" dirty="0" smtClean="0"/>
                  <a:t>Follow this model, run </a:t>
                </a:r>
                <a:r>
                  <a:rPr lang="en-US" altLang="zh-CN" dirty="0"/>
                  <a:t>time-series regressions </a:t>
                </a:r>
                <a:r>
                  <a:rPr lang="en-US" altLang="zh-CN" dirty="0" smtClean="0"/>
                  <a:t>momentum returns </a:t>
                </a:r>
                <a:r>
                  <a:rPr lang="en-US" altLang="zh-CN" dirty="0"/>
                  <a:t>on shocks about future cash flows, discount rate, and variance of the aggregate </a:t>
                </a:r>
                <a:r>
                  <a:rPr lang="en-US" altLang="zh-CN" dirty="0" smtClean="0"/>
                  <a:t>market</a:t>
                </a:r>
              </a:p>
              <a:p>
                <a:endParaRPr lang="en-US" altLang="zh-CN" dirty="0" smtClean="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𝑐𝑓</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𝑐𝑓</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𝑑𝑟</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𝑑𝑟</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𝑣</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𝑣</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𝑖</m:t>
                          </m:r>
                        </m:sub>
                      </m:sSub>
                    </m:oMath>
                  </m:oMathPara>
                </a14:m>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199" y="1293962"/>
                <a:ext cx="10729823" cy="4883001"/>
              </a:xfrm>
              <a:blipFill rotWithShape="0">
                <a:blip r:embed="rId2"/>
                <a:stretch>
                  <a:fillRect l="-227" t="-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661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3.4.3Fundamental momentum versus price momentum</a:t>
            </a:r>
            <a:r>
              <a:rPr lang="en-US" altLang="zh-CN" dirty="0" smtClean="0"/>
              <a:t/>
            </a:r>
            <a:br>
              <a:rPr lang="en-US" altLang="zh-CN" dirty="0" smtClean="0"/>
            </a:br>
            <a:r>
              <a:rPr lang="en-US" altLang="zh-CN" dirty="0" smtClean="0"/>
              <a:t>	 </a:t>
            </a:r>
            <a:r>
              <a:rPr lang="en-US" altLang="zh-CN" sz="3100" dirty="0"/>
              <a:t>Cash flow, discount rate, and variance betas</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Results is shown in table 4</a:t>
            </a:r>
          </a:p>
          <a:p>
            <a:endParaRPr lang="en-US" altLang="zh-CN" dirty="0"/>
          </a:p>
          <a:p>
            <a:endParaRPr lang="en-US" altLang="zh-CN" dirty="0" smtClean="0"/>
          </a:p>
          <a:p>
            <a:endParaRPr lang="en-US" altLang="zh-CN" dirty="0" smtClean="0"/>
          </a:p>
          <a:p>
            <a:endParaRPr lang="en-US" altLang="zh-CN" dirty="0"/>
          </a:p>
          <a:p>
            <a:r>
              <a:rPr lang="en-US" altLang="zh-CN" dirty="0" smtClean="0"/>
              <a:t>Price </a:t>
            </a:r>
            <a:r>
              <a:rPr lang="en-US" altLang="zh-CN" dirty="0"/>
              <a:t>momentum and fundamental momentum are related. </a:t>
            </a:r>
            <a:r>
              <a:rPr lang="en-US" altLang="zh-CN" dirty="0" smtClean="0"/>
              <a:t>Same sign of the betas. Consistent </a:t>
            </a:r>
            <a:r>
              <a:rPr lang="en-US" altLang="zh-CN" dirty="0"/>
              <a:t>with previous papers</a:t>
            </a:r>
            <a:endParaRPr lang="zh-CN" altLang="zh-CN" dirty="0"/>
          </a:p>
          <a:p>
            <a:r>
              <a:rPr lang="en-US" altLang="zh-CN" dirty="0" smtClean="0"/>
              <a:t>Cash flow betas insignificant: returns do not come from here</a:t>
            </a:r>
          </a:p>
          <a:p>
            <a:r>
              <a:rPr lang="en-US" altLang="zh-CN" dirty="0" smtClean="0"/>
              <a:t>Betas of price MOM is much larger, R^2 is higher as well</a:t>
            </a:r>
          </a:p>
          <a:p>
            <a:endParaRPr lang="zh-CN" altLang="zh-CN" dirty="0"/>
          </a:p>
          <a:p>
            <a:endParaRPr lang="en-US" altLang="zh-CN"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436" y="1690688"/>
            <a:ext cx="9366669" cy="1763427"/>
          </a:xfrm>
          <a:prstGeom prst="rect">
            <a:avLst/>
          </a:prstGeom>
        </p:spPr>
      </p:pic>
    </p:spTree>
    <p:extLst>
      <p:ext uri="{BB962C8B-B14F-4D97-AF65-F5344CB8AC3E}">
        <p14:creationId xmlns:p14="http://schemas.microsoft.com/office/powerpoint/2010/main" val="3300898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 Twin Momentum</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Combine the two momentum: Twin Momentum</a:t>
            </a:r>
          </a:p>
          <a:p>
            <a:r>
              <a:rPr lang="en-US" altLang="zh-CN" dirty="0" smtClean="0"/>
              <a:t>Double sort to form 5*5 portfolio</a:t>
            </a:r>
            <a:r>
              <a:rPr lang="en-US" altLang="zh-CN" dirty="0"/>
              <a:t>: </a:t>
            </a:r>
            <a:r>
              <a:rPr lang="en-US" altLang="zh-CN" dirty="0" smtClean="0"/>
              <a:t>Buys portfolio with top past return and FIR quintiles and sells the opposite</a:t>
            </a:r>
          </a:p>
          <a:p>
            <a:r>
              <a:rPr lang="en-US" altLang="zh-CN" dirty="0" smtClean="0"/>
              <a:t>Analysis of the Twin Momentum strategy</a:t>
            </a:r>
          </a:p>
          <a:p>
            <a:pPr lvl="1"/>
            <a:r>
              <a:rPr lang="en-US" altLang="zh-CN" dirty="0" smtClean="0"/>
              <a:t>Average Return</a:t>
            </a:r>
          </a:p>
          <a:p>
            <a:pPr lvl="1"/>
            <a:r>
              <a:rPr lang="en-US" altLang="zh-CN" dirty="0" smtClean="0"/>
              <a:t>Risk Adjusted Return</a:t>
            </a:r>
          </a:p>
          <a:p>
            <a:pPr lvl="1"/>
            <a:r>
              <a:rPr lang="en-US" altLang="zh-CN" dirty="0" smtClean="0"/>
              <a:t>Mean-Variance Spanning Test</a:t>
            </a:r>
          </a:p>
          <a:p>
            <a:pPr lvl="1"/>
            <a:r>
              <a:rPr lang="en-US" altLang="zh-CN" dirty="0" smtClean="0"/>
              <a:t>Long-Short Leg Analysis</a:t>
            </a:r>
          </a:p>
          <a:p>
            <a:pPr lvl="1"/>
            <a:endParaRPr lang="en-US" altLang="zh-CN" dirty="0" smtClean="0"/>
          </a:p>
        </p:txBody>
      </p:sp>
    </p:spTree>
    <p:extLst>
      <p:ext uri="{BB962C8B-B14F-4D97-AF65-F5344CB8AC3E}">
        <p14:creationId xmlns:p14="http://schemas.microsoft.com/office/powerpoint/2010/main" val="4095145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4.1 Twin Momentum</a:t>
            </a:r>
            <a:r>
              <a:rPr lang="en-US" altLang="zh-CN" dirty="0" smtClean="0"/>
              <a:t>: Average Return</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118" y="1096917"/>
            <a:ext cx="7668882" cy="5761083"/>
          </a:xfrm>
        </p:spPr>
      </p:pic>
      <p:sp>
        <p:nvSpPr>
          <p:cNvPr id="5" name="文本框 4"/>
          <p:cNvSpPr txBox="1"/>
          <p:nvPr/>
        </p:nvSpPr>
        <p:spPr>
          <a:xfrm>
            <a:off x="207034" y="1098279"/>
            <a:ext cx="4433979" cy="5078313"/>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Panel A:</a:t>
            </a:r>
          </a:p>
          <a:p>
            <a:pPr marL="285750" indent="-285750">
              <a:buFont typeface="Arial" panose="020B0604020202020204" pitchFamily="34" charset="0"/>
              <a:buChar char="•"/>
            </a:pPr>
            <a:r>
              <a:rPr lang="en-US" altLang="zh-CN" dirty="0" smtClean="0"/>
              <a:t>Return of twin momentum is higher than the sum of two individual</a:t>
            </a:r>
          </a:p>
          <a:p>
            <a:pPr marL="285750" indent="-285750">
              <a:buFont typeface="Arial" panose="020B0604020202020204" pitchFamily="34" charset="0"/>
              <a:buChar char="•"/>
            </a:pPr>
            <a:r>
              <a:rPr lang="en-US" altLang="zh-CN" dirty="0" smtClean="0"/>
              <a:t>Skew more close to zero</a:t>
            </a:r>
          </a:p>
          <a:p>
            <a:pPr marL="285750" indent="-285750">
              <a:buFont typeface="Arial" panose="020B0604020202020204" pitchFamily="34" charset="0"/>
              <a:buChar char="•"/>
            </a:pPr>
            <a:r>
              <a:rPr lang="en-US" altLang="zh-CN" dirty="0" smtClean="0"/>
              <a:t>Possibility of past return &gt; 0.5</a:t>
            </a:r>
          </a:p>
          <a:p>
            <a:pPr marL="285750" indent="-285750">
              <a:buFont typeface="Arial" panose="020B0604020202020204" pitchFamily="34" charset="0"/>
              <a:buChar char="•"/>
            </a:pPr>
            <a:r>
              <a:rPr lang="en-US" altLang="zh-CN" dirty="0" smtClean="0"/>
              <a:t>Small correlation! Reason of synergy!</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Panel B:</a:t>
            </a:r>
          </a:p>
          <a:p>
            <a:pPr marL="285750" indent="-285750">
              <a:buFont typeface="Arial" panose="020B0604020202020204" pitchFamily="34" charset="0"/>
              <a:buChar char="•"/>
            </a:pPr>
            <a:r>
              <a:rPr lang="en-US" altLang="zh-CN" dirty="0" smtClean="0"/>
              <a:t>Twin momentum exist in each period and is not declining</a:t>
            </a:r>
          </a:p>
          <a:p>
            <a:pPr marL="285750" indent="-285750">
              <a:buFont typeface="Arial" panose="020B0604020202020204" pitchFamily="34" charset="0"/>
              <a:buChar char="•"/>
            </a:pPr>
            <a:r>
              <a:rPr lang="en-US" altLang="zh-CN" dirty="0"/>
              <a:t>Price momentum is declining but fundamental momentum is </a:t>
            </a:r>
            <a:r>
              <a:rPr lang="en-US" altLang="zh-CN" dirty="0" smtClean="0"/>
              <a:t>not</a:t>
            </a:r>
          </a:p>
          <a:p>
            <a:pPr marL="285750" indent="-285750">
              <a:buFont typeface="Arial" panose="020B0604020202020204" pitchFamily="34" charset="0"/>
              <a:buChar char="•"/>
            </a:pPr>
            <a:r>
              <a:rPr lang="en-US" altLang="zh-CN" dirty="0"/>
              <a:t>Price momentum has a large negative skewness in the most recent sample </a:t>
            </a:r>
            <a:r>
              <a:rPr lang="en-US" altLang="zh-CN" dirty="0" smtClean="0"/>
              <a:t>period, it drive the whole period skewness to negative</a:t>
            </a:r>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24866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4.2 Twin Momentum: Risk-adjusted Return</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a:t>regress the twin momentum portfolio return on asset pricing model’s factor </a:t>
            </a:r>
            <a:r>
              <a:rPr lang="en-US" altLang="zh-CN" dirty="0" smtClean="0"/>
              <a:t>returns. Table 6 shows the result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648" y="2061714"/>
            <a:ext cx="7169127" cy="4675517"/>
          </a:xfrm>
          <a:prstGeom prst="rect">
            <a:avLst/>
          </a:prstGeom>
        </p:spPr>
      </p:pic>
      <p:sp>
        <p:nvSpPr>
          <p:cNvPr id="5" name="文本框 4"/>
          <p:cNvSpPr txBox="1"/>
          <p:nvPr/>
        </p:nvSpPr>
        <p:spPr>
          <a:xfrm>
            <a:off x="838200" y="2139351"/>
            <a:ext cx="4364965"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All alphas are significant</a:t>
            </a:r>
            <a:r>
              <a:rPr lang="en-US" altLang="zh-CN" dirty="0" smtClean="0"/>
              <a:t>!</a:t>
            </a:r>
          </a:p>
          <a:p>
            <a:pPr marL="285750" indent="-285750">
              <a:buFont typeface="Arial" panose="020B0604020202020204" pitchFamily="34" charset="0"/>
              <a:buChar char="•"/>
            </a:pPr>
            <a:r>
              <a:rPr lang="en-US" altLang="zh-CN" dirty="0"/>
              <a:t>FF3M, HXZ, and FF5 models have some power to explain the twin momentum </a:t>
            </a:r>
            <a:r>
              <a:rPr lang="en-US" altLang="zh-CN" dirty="0" smtClean="0"/>
              <a:t>profit: lower alpha and higher R^2</a:t>
            </a:r>
          </a:p>
          <a:p>
            <a:pPr marL="742950" lvl="1" indent="-285750">
              <a:buFont typeface="Arial" panose="020B0604020202020204" pitchFamily="34" charset="0"/>
              <a:buChar char="•"/>
            </a:pPr>
            <a:r>
              <a:rPr lang="en-US" altLang="zh-CN" dirty="0" smtClean="0"/>
              <a:t>MOM in FF3M, ROE in HXZ and CMA</a:t>
            </a:r>
            <a:r>
              <a:rPr lang="zh-CN" altLang="en-US" dirty="0"/>
              <a:t> </a:t>
            </a:r>
            <a:r>
              <a:rPr lang="en-US" altLang="zh-CN" dirty="0" smtClean="0"/>
              <a:t>in FF5</a:t>
            </a:r>
          </a:p>
          <a:p>
            <a:pPr marL="285750" indent="-285750">
              <a:buFont typeface="Arial" panose="020B0604020202020204" pitchFamily="34" charset="0"/>
              <a:buChar char="•"/>
            </a:pPr>
            <a:r>
              <a:rPr lang="en-US" altLang="zh-CN" dirty="0" smtClean="0"/>
              <a:t>SMB has no power explaining twin momentum return!</a:t>
            </a:r>
          </a:p>
          <a:p>
            <a:pPr marL="285750" indent="-285750">
              <a:buFont typeface="Arial" panose="020B0604020202020204" pitchFamily="34" charset="0"/>
              <a:buChar char="•"/>
            </a:pPr>
            <a:r>
              <a:rPr lang="en-US" altLang="zh-CN" dirty="0" smtClean="0"/>
              <a:t>R^2 of FF3M is very high:</a:t>
            </a:r>
          </a:p>
          <a:p>
            <a:pPr marL="742950" lvl="1" indent="-285750">
              <a:buFont typeface="Arial" panose="020B0604020202020204" pitchFamily="34" charset="0"/>
              <a:buChar char="•"/>
            </a:pPr>
            <a:r>
              <a:rPr lang="en-US" altLang="zh-CN" dirty="0" smtClean="0"/>
              <a:t>MOM factor can explain the price momentum component in the twin</a:t>
            </a:r>
          </a:p>
          <a:p>
            <a:pPr marL="742950" lvl="1" indent="-285750">
              <a:buFont typeface="Arial" panose="020B0604020202020204" pitchFamily="34" charset="0"/>
              <a:buChar char="•"/>
            </a:pPr>
            <a:r>
              <a:rPr lang="en-US" altLang="zh-CN" dirty="0" smtClean="0"/>
              <a:t>Also, at least half of the twin momentum can not be explained!</a:t>
            </a:r>
            <a:endParaRPr lang="en-US" altLang="zh-CN" dirty="0"/>
          </a:p>
          <a:p>
            <a:endParaRPr lang="zh-CN" altLang="en-US" dirty="0"/>
          </a:p>
        </p:txBody>
      </p:sp>
    </p:spTree>
    <p:extLst>
      <p:ext uri="{BB962C8B-B14F-4D97-AF65-F5344CB8AC3E}">
        <p14:creationId xmlns:p14="http://schemas.microsoft.com/office/powerpoint/2010/main" val="257059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4.3 Mean-variance spanning </a:t>
            </a:r>
            <a:r>
              <a:rPr lang="en-US" altLang="zh-CN" sz="4000" dirty="0" smtClean="0"/>
              <a:t>tests</a:t>
            </a:r>
            <a:r>
              <a:rPr lang="en-US" altLang="zh-CN" dirty="0" smtClean="0"/>
              <a:t>	</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199" y="1293962"/>
                <a:ext cx="10729823" cy="4883001"/>
              </a:xfrm>
            </p:spPr>
            <p:txBody>
              <a:bodyPr>
                <a:normAutofit fontScale="92500" lnSpcReduction="20000"/>
              </a:bodyPr>
              <a:lstStyle/>
              <a:p>
                <a:r>
                  <a:rPr lang="en-US" altLang="zh-CN" dirty="0" smtClean="0"/>
                  <a:t>For investors that holds a well-diversified portfolio, twin momentum will add value on if it lies outside the mean-variance frontier, other wise it can be constructed using other assets</a:t>
                </a:r>
              </a:p>
              <a:p>
                <a:r>
                  <a:rPr lang="en-US" altLang="zh-CN" dirty="0" smtClean="0"/>
                  <a:t>Run time-series </a:t>
                </a:r>
                <a:r>
                  <a:rPr lang="en-US" altLang="zh-CN" dirty="0"/>
                  <a:t>regression of the twin momentum portfolio return on the factor returns in each asset pricing </a:t>
                </a:r>
                <a:r>
                  <a:rPr lang="en-US" altLang="zh-CN" dirty="0" smtClean="0"/>
                  <a:t>model</a:t>
                </a:r>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𝑗</m:t>
                              </m:r>
                            </m:sub>
                          </m:sSub>
                        </m:e>
                      </m:nary>
                      <m:sSub>
                        <m:sSubPr>
                          <m:ctrlPr>
                            <a:rPr lang="zh-CN"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𝑡</m:t>
                          </m:r>
                        </m:sub>
                      </m:sSub>
                    </m:oMath>
                  </m:oMathPara>
                </a14:m>
                <a:endParaRPr lang="en-US" altLang="zh-CN" dirty="0" smtClean="0"/>
              </a:p>
              <a:p>
                <a:pPr lvl="0"/>
                <a:r>
                  <a:rPr lang="en-US" altLang="zh-CN" dirty="0"/>
                  <a:t>Previous papers showed that testing whether it is in the mean-variance frontier is equivalent to test the following hypothesis:</a:t>
                </a:r>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=0,</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𝑗</m:t>
                              </m:r>
                            </m:sub>
                          </m:sSub>
                        </m:e>
                      </m:nary>
                      <m:r>
                        <a:rPr lang="en-US" altLang="zh-CN" i="1">
                          <a:latin typeface="Cambria Math" panose="02040503050406030204" pitchFamily="18" charset="0"/>
                        </a:rPr>
                        <m:t>=1</m:t>
                      </m:r>
                    </m:oMath>
                  </m:oMathPara>
                </a14:m>
                <a:endParaRPr lang="en-US" altLang="zh-CN" dirty="0" smtClean="0"/>
              </a:p>
              <a:p>
                <a:r>
                  <a:rPr lang="en-US" altLang="zh-CN" dirty="0" smtClean="0"/>
                  <a:t>Used 6 tests: results are all significant</a:t>
                </a:r>
                <a:endParaRPr lang="zh-CN" altLang="zh-CN" dirty="0"/>
              </a:p>
              <a:p>
                <a:endParaRPr lang="en-US" altLang="zh-CN" dirty="0" smtClean="0"/>
              </a:p>
              <a:p>
                <a:endParaRPr lang="en-US" altLang="zh-CN" dirty="0" smtClean="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199" y="1293962"/>
                <a:ext cx="10729823" cy="4883001"/>
              </a:xfrm>
              <a:blipFill rotWithShape="0">
                <a:blip r:embed="rId2"/>
                <a:stretch>
                  <a:fillRect l="-852" t="-3121" r="-1079" b="-14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355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4.4 Long- and Short-leg Analysis</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a:t>Past paper showed that due to arbitrage asymmetry, investors have greater ability or willingness to take a long position and less likely to take short position when </a:t>
            </a:r>
            <a:r>
              <a:rPr lang="en-US" altLang="zh-CN" dirty="0" smtClean="0"/>
              <a:t>perceiving mispricing </a:t>
            </a:r>
            <a:r>
              <a:rPr lang="en-US" altLang="zh-CN" dirty="0"/>
              <a:t>in a </a:t>
            </a:r>
            <a:r>
              <a:rPr lang="en-US" altLang="zh-CN" dirty="0" smtClean="0"/>
              <a:t>stock</a:t>
            </a:r>
          </a:p>
          <a:p>
            <a:r>
              <a:rPr lang="en-US" altLang="zh-CN" dirty="0" smtClean="0"/>
              <a:t>As </a:t>
            </a:r>
            <a:r>
              <a:rPr lang="en-US" altLang="zh-CN" dirty="0"/>
              <a:t>a result, most anomaly returns in the literature is from the short </a:t>
            </a:r>
            <a:r>
              <a:rPr lang="en-US" altLang="zh-CN" dirty="0" smtClean="0"/>
              <a:t>leg</a:t>
            </a:r>
          </a:p>
          <a:p>
            <a:endParaRPr lang="en-US" altLang="zh-CN" dirty="0" smtClean="0"/>
          </a:p>
        </p:txBody>
      </p:sp>
    </p:spTree>
    <p:extLst>
      <p:ext uri="{BB962C8B-B14F-4D97-AF65-F5344CB8AC3E}">
        <p14:creationId xmlns:p14="http://schemas.microsoft.com/office/powerpoint/2010/main" val="107479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4.4 Long- and Short-leg Analysis</a:t>
            </a:r>
            <a:r>
              <a:rPr lang="en-US" altLang="zh-CN" dirty="0" smtClean="0"/>
              <a:t>	</a:t>
            </a:r>
            <a:br>
              <a:rPr lang="en-US" altLang="zh-CN" dirty="0" smtClean="0"/>
            </a:b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8649" y="1095405"/>
            <a:ext cx="7375586" cy="5581440"/>
          </a:xfrm>
        </p:spPr>
      </p:pic>
      <p:sp>
        <p:nvSpPr>
          <p:cNvPr id="7" name="文本框 6"/>
          <p:cNvSpPr txBox="1"/>
          <p:nvPr/>
        </p:nvSpPr>
        <p:spPr>
          <a:xfrm>
            <a:off x="224287" y="1095405"/>
            <a:ext cx="4572000" cy="4247317"/>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The return of short leg should be negative (because we should short them)</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For price momentum:</a:t>
            </a:r>
          </a:p>
          <a:p>
            <a:pPr marL="742950" lvl="1" indent="-285750">
              <a:buFont typeface="Arial" panose="020B0604020202020204" pitchFamily="34" charset="0"/>
              <a:buChar char="•"/>
            </a:pPr>
            <a:r>
              <a:rPr lang="en-US" altLang="zh-CN" dirty="0" smtClean="0"/>
              <a:t>Return from long leg is much higher than the short leg</a:t>
            </a:r>
          </a:p>
          <a:p>
            <a:pPr marL="742950" lvl="1" indent="-285750">
              <a:buFont typeface="Arial" panose="020B0604020202020204" pitchFamily="34" charset="0"/>
              <a:buChar char="•"/>
            </a:pPr>
            <a:r>
              <a:rPr lang="en-US" altLang="zh-CN" dirty="0" smtClean="0"/>
              <a:t>Some model can fully explain price momentum</a:t>
            </a:r>
          </a:p>
          <a:p>
            <a:pPr marL="742950" lvl="1" indent="-285750">
              <a:buFont typeface="Arial" panose="020B0604020202020204" pitchFamily="34" charset="0"/>
              <a:buChar char="•"/>
            </a:pPr>
            <a:r>
              <a:rPr lang="en-US" altLang="zh-CN" dirty="0" smtClean="0"/>
              <a:t>Long leg alphas are lower than short leg alphas</a:t>
            </a:r>
          </a:p>
          <a:p>
            <a:pPr marL="742950" lvl="1" indent="-285750">
              <a:buFont typeface="Arial" panose="020B0604020202020204" pitchFamily="34" charset="0"/>
              <a:buChar char="•"/>
            </a:pPr>
            <a:r>
              <a:rPr lang="en-US" altLang="zh-CN" dirty="0"/>
              <a:t>Results consistent with past </a:t>
            </a:r>
            <a:r>
              <a:rPr lang="en-US" altLang="zh-CN" dirty="0" smtClean="0"/>
              <a:t>literatures</a:t>
            </a:r>
          </a:p>
          <a:p>
            <a:pPr marL="742950" lvl="1"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For fundamental momentum:</a:t>
            </a:r>
          </a:p>
          <a:p>
            <a:pPr marL="742950" lvl="1" indent="-285750">
              <a:buFont typeface="Arial" panose="020B0604020202020204" pitchFamily="34" charset="0"/>
              <a:buChar char="•"/>
            </a:pPr>
            <a:r>
              <a:rPr lang="en-US" altLang="zh-CN" dirty="0"/>
              <a:t>Alphas of long and short leg are of the same </a:t>
            </a:r>
            <a:r>
              <a:rPr lang="en-US" altLang="zh-CN" dirty="0" smtClean="0"/>
              <a:t>size</a:t>
            </a:r>
          </a:p>
        </p:txBody>
      </p:sp>
    </p:spTree>
    <p:extLst>
      <p:ext uri="{BB962C8B-B14F-4D97-AF65-F5344CB8AC3E}">
        <p14:creationId xmlns:p14="http://schemas.microsoft.com/office/powerpoint/2010/main" val="2324596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4.4 Long- and Short-leg Analysis</a:t>
            </a:r>
            <a:r>
              <a:rPr lang="en-US" altLang="zh-CN" dirty="0" smtClean="0"/>
              <a:t>	</a:t>
            </a:r>
            <a:br>
              <a:rPr lang="en-US" altLang="zh-CN" dirty="0" smtClean="0"/>
            </a:b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8649" y="1095405"/>
            <a:ext cx="7375586" cy="5581440"/>
          </a:xfrm>
        </p:spPr>
      </p:pic>
      <p:sp>
        <p:nvSpPr>
          <p:cNvPr id="7" name="文本框 6"/>
          <p:cNvSpPr txBox="1"/>
          <p:nvPr/>
        </p:nvSpPr>
        <p:spPr>
          <a:xfrm>
            <a:off x="224287" y="1095405"/>
            <a:ext cx="4572000" cy="6740307"/>
          </a:xfrm>
          <a:prstGeom prst="rect">
            <a:avLst/>
          </a:prstGeom>
          <a:noFill/>
        </p:spPr>
        <p:txBody>
          <a:bodyPr wrap="square" rtlCol="0">
            <a:spAutoFit/>
          </a:bodyPr>
          <a:lstStyle/>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For twin momentum:</a:t>
            </a:r>
          </a:p>
          <a:p>
            <a:pPr marL="742950" lvl="1" indent="-285750">
              <a:buFont typeface="Arial" panose="020B0604020202020204" pitchFamily="34" charset="0"/>
              <a:buChar char="•"/>
            </a:pPr>
            <a:r>
              <a:rPr lang="en-US" altLang="zh-CN" dirty="0"/>
              <a:t>Return is high! Short leg contributes!</a:t>
            </a:r>
          </a:p>
          <a:p>
            <a:pPr marL="742950" lvl="1" indent="-285750">
              <a:buFont typeface="Arial" panose="020B0604020202020204" pitchFamily="34" charset="0"/>
              <a:buChar char="•"/>
            </a:pPr>
            <a:r>
              <a:rPr lang="en-US" altLang="zh-CN" dirty="0"/>
              <a:t>Long leg alphas are all significant, so it is unlikely that twin momentum </a:t>
            </a:r>
            <a:r>
              <a:rPr lang="en-US" altLang="zh-CN" dirty="0" smtClean="0"/>
              <a:t>is </a:t>
            </a:r>
            <a:r>
              <a:rPr lang="en-US" altLang="zh-CN" dirty="0"/>
              <a:t>to be driven by only short sell </a:t>
            </a:r>
            <a:r>
              <a:rPr lang="en-US" altLang="zh-CN" dirty="0" smtClean="0"/>
              <a:t>constraints</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I slightly disagree:</a:t>
            </a:r>
          </a:p>
          <a:p>
            <a:pPr marL="742950" lvl="1" indent="-285750">
              <a:buFont typeface="Arial" panose="020B0604020202020204" pitchFamily="34" charset="0"/>
              <a:buChar char="•"/>
            </a:pPr>
            <a:r>
              <a:rPr lang="en-US" altLang="zh-CN" dirty="0" smtClean="0"/>
              <a:t>I doubt that 10% is render significant as mentioned by Phil</a:t>
            </a:r>
          </a:p>
          <a:p>
            <a:pPr marL="742950" lvl="1" indent="-285750">
              <a:buFont typeface="Arial" panose="020B0604020202020204" pitchFamily="34" charset="0"/>
              <a:buChar char="•"/>
            </a:pPr>
            <a:r>
              <a:rPr lang="en-US" altLang="zh-CN" dirty="0" smtClean="0"/>
              <a:t>Although the long leg alphas are significant, but the scale of the these alphas are much smaller than the short leg alphas. The risk adjusted returns may still be contributed mostly by short legs</a:t>
            </a:r>
          </a:p>
          <a:p>
            <a:pPr marL="742950" lvl="1" indent="-285750">
              <a:buFont typeface="Arial" panose="020B0604020202020204" pitchFamily="34" charset="0"/>
              <a:buChar char="•"/>
            </a:pPr>
            <a:r>
              <a:rPr lang="en-US" altLang="zh-CN" dirty="0" smtClean="0"/>
              <a:t>But I do agree that the fundamental momentum is quite promising</a:t>
            </a:r>
          </a:p>
          <a:p>
            <a:pPr marL="285750" indent="-285750">
              <a:buFont typeface="Arial" panose="020B0604020202020204" pitchFamily="34" charset="0"/>
              <a:buChar char="•"/>
            </a:pPr>
            <a:endParaRPr lang="en-US" altLang="zh-CN" dirty="0"/>
          </a:p>
          <a:p>
            <a:pPr marL="742950" lvl="1" indent="-285750">
              <a:buFont typeface="Arial" panose="020B0604020202020204" pitchFamily="34" charset="0"/>
              <a:buChar char="•"/>
            </a:pPr>
            <a:endParaRPr lang="en-US" altLang="zh-CN" dirty="0"/>
          </a:p>
          <a:p>
            <a:pPr marL="742950" lvl="1"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742950" lvl="1" indent="-285750">
              <a:buFont typeface="Arial" panose="020B0604020202020204" pitchFamily="34" charset="0"/>
              <a:buChar char="•"/>
            </a:pPr>
            <a:endParaRPr lang="en-US" altLang="zh-CN" dirty="0" smtClean="0"/>
          </a:p>
          <a:p>
            <a:endParaRPr lang="zh-CN" altLang="en-US" dirty="0"/>
          </a:p>
        </p:txBody>
      </p:sp>
    </p:spTree>
    <p:extLst>
      <p:ext uri="{BB962C8B-B14F-4D97-AF65-F5344CB8AC3E}">
        <p14:creationId xmlns:p14="http://schemas.microsoft.com/office/powerpoint/2010/main" val="380700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lstStyle/>
          <a:p>
            <a:r>
              <a:rPr lang="en-US" altLang="zh-CN" dirty="0" smtClean="0"/>
              <a:t>New factor: fundamental momentum</a:t>
            </a:r>
          </a:p>
          <a:p>
            <a:r>
              <a:rPr lang="en-US" altLang="zh-CN" dirty="0" smtClean="0"/>
              <a:t>Use moving average to capture more information</a:t>
            </a:r>
          </a:p>
          <a:p>
            <a:r>
              <a:rPr lang="en-US" altLang="zh-CN" dirty="0" smtClean="0"/>
              <a:t>Use a set of fundamental variables</a:t>
            </a:r>
          </a:p>
          <a:p>
            <a:r>
              <a:rPr lang="en-US" altLang="zh-CN" dirty="0" smtClean="0"/>
              <a:t>Different from price momentum</a:t>
            </a:r>
          </a:p>
          <a:p>
            <a:r>
              <a:rPr lang="en-US" altLang="zh-CN" dirty="0" smtClean="0"/>
              <a:t>Combining the two together can give better result</a:t>
            </a:r>
          </a:p>
          <a:p>
            <a:endParaRPr lang="zh-CN" altLang="en-US" dirty="0"/>
          </a:p>
        </p:txBody>
      </p:sp>
    </p:spTree>
    <p:extLst>
      <p:ext uri="{BB962C8B-B14F-4D97-AF65-F5344CB8AC3E}">
        <p14:creationId xmlns:p14="http://schemas.microsoft.com/office/powerpoint/2010/main" val="498856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5</a:t>
            </a:r>
            <a:r>
              <a:rPr lang="en-US" altLang="zh-CN" sz="4000" dirty="0" smtClean="0"/>
              <a:t> Robustness</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Size effect</a:t>
            </a:r>
          </a:p>
          <a:p>
            <a:r>
              <a:rPr lang="en-US" altLang="zh-CN" dirty="0" smtClean="0"/>
              <a:t>Transaction cost</a:t>
            </a:r>
          </a:p>
          <a:p>
            <a:r>
              <a:rPr lang="en-US" altLang="zh-CN" dirty="0" smtClean="0"/>
              <a:t>Impact of investor sentiment</a:t>
            </a:r>
          </a:p>
          <a:p>
            <a:r>
              <a:rPr lang="en-US" altLang="zh-CN" dirty="0" smtClean="0"/>
              <a:t>Estimate FIR with alternative formation periods</a:t>
            </a:r>
          </a:p>
          <a:p>
            <a:r>
              <a:rPr lang="en-US" altLang="zh-CN" dirty="0" smtClean="0"/>
              <a:t>Alternative twin momentum with single sort</a:t>
            </a:r>
          </a:p>
        </p:txBody>
      </p:sp>
    </p:spTree>
    <p:extLst>
      <p:ext uri="{BB962C8B-B14F-4D97-AF65-F5344CB8AC3E}">
        <p14:creationId xmlns:p14="http://schemas.microsoft.com/office/powerpoint/2010/main" val="3602271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5.1 Robustness: Size effect</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a:t>Small cap has always been a significant factor. Small firms tends to have higher mispricing </a:t>
            </a:r>
            <a:r>
              <a:rPr lang="en-US" altLang="zh-CN" dirty="0" smtClean="0"/>
              <a:t>situations</a:t>
            </a:r>
          </a:p>
          <a:p>
            <a:endParaRPr lang="en-US" altLang="zh-CN" dirty="0" smtClean="0"/>
          </a:p>
          <a:p>
            <a:r>
              <a:rPr lang="en-US" altLang="zh-CN" dirty="0" smtClean="0"/>
              <a:t>Prove that twin momentum return is not generate by focusing on small cap </a:t>
            </a:r>
            <a:r>
              <a:rPr lang="en-US" altLang="zh-CN" dirty="0" smtClean="0"/>
              <a:t>firms</a:t>
            </a:r>
          </a:p>
          <a:p>
            <a:endParaRPr lang="en-US" altLang="zh-CN" dirty="0"/>
          </a:p>
          <a:p>
            <a:r>
              <a:rPr lang="en-US" altLang="zh-CN" dirty="0" smtClean="0"/>
              <a:t>Exclude small firms with market cap under certain percentile to see whether twin momentum is still valid</a:t>
            </a:r>
          </a:p>
        </p:txBody>
      </p:sp>
    </p:spTree>
    <p:extLst>
      <p:ext uri="{BB962C8B-B14F-4D97-AF65-F5344CB8AC3E}">
        <p14:creationId xmlns:p14="http://schemas.microsoft.com/office/powerpoint/2010/main" val="1868096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5.1 Robustness: </a:t>
            </a:r>
            <a:br>
              <a:rPr lang="en-US" altLang="zh-CN" sz="4000" dirty="0" smtClean="0"/>
            </a:br>
            <a:r>
              <a:rPr lang="en-US" altLang="zh-CN" sz="4000" dirty="0" smtClean="0"/>
              <a:t>Size effect</a:t>
            </a:r>
            <a:r>
              <a:rPr lang="en-US" altLang="zh-CN" dirty="0" smtClean="0"/>
              <a:t>	</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531" y="60385"/>
            <a:ext cx="6657469" cy="6708133"/>
          </a:xfrm>
        </p:spPr>
      </p:pic>
      <p:sp>
        <p:nvSpPr>
          <p:cNvPr id="5" name="文本框 4"/>
          <p:cNvSpPr txBox="1"/>
          <p:nvPr/>
        </p:nvSpPr>
        <p:spPr>
          <a:xfrm>
            <a:off x="310551" y="1173192"/>
            <a:ext cx="5115464"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twin </a:t>
            </a:r>
            <a:r>
              <a:rPr lang="en-US" altLang="zh-CN" dirty="0"/>
              <a:t>momentum strategy is still </a:t>
            </a:r>
            <a:r>
              <a:rPr lang="en-US" altLang="zh-CN" dirty="0" smtClean="0"/>
              <a:t>robust</a:t>
            </a:r>
            <a:r>
              <a:rPr lang="en-US" altLang="zh-CN" dirty="0"/>
              <a:t>, although the return </a:t>
            </a:r>
            <a:r>
              <a:rPr lang="en-US" altLang="zh-CN" dirty="0" smtClean="0"/>
              <a:t>decreases</a:t>
            </a:r>
            <a:r>
              <a:rPr lang="en-US" altLang="zh-CN" dirty="0"/>
              <a:t>. </a:t>
            </a:r>
            <a:endParaRPr lang="en-US" altLang="zh-CN" dirty="0" smtClean="0"/>
          </a:p>
          <a:p>
            <a:pPr marL="285750" indent="-285750">
              <a:buFont typeface="Arial" panose="020B0604020202020204" pitchFamily="34" charset="0"/>
              <a:buChar char="•"/>
            </a:pPr>
            <a:r>
              <a:rPr lang="en-US" altLang="zh-CN" dirty="0" smtClean="0"/>
              <a:t>Even </a:t>
            </a:r>
            <a:r>
              <a:rPr lang="en-US" altLang="zh-CN" dirty="0"/>
              <a:t>after we excludes 80% small stocks the alpha are still </a:t>
            </a:r>
            <a:r>
              <a:rPr lang="en-US" altLang="zh-CN" dirty="0" smtClean="0"/>
              <a:t>significant</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a:t>Also proves that twin momentum is not generated by market short selling frictions: </a:t>
            </a:r>
            <a:r>
              <a:rPr lang="en-US" altLang="zh-CN" dirty="0" smtClean="0"/>
              <a:t>large </a:t>
            </a:r>
            <a:r>
              <a:rPr lang="en-US" altLang="zh-CN" dirty="0"/>
              <a:t>cap stocks have much better liquidity and suffer less from restrictions to short selling</a:t>
            </a:r>
            <a:endParaRPr lang="zh-CN" altLang="en-US" dirty="0"/>
          </a:p>
          <a:p>
            <a:pPr marL="285750" indent="-285750">
              <a:buFont typeface="Arial" panose="020B0604020202020204" pitchFamily="34" charset="0"/>
              <a:buChar char="•"/>
            </a:pPr>
            <a:endParaRPr lang="en-US" altLang="zh-CN" dirty="0"/>
          </a:p>
        </p:txBody>
      </p:sp>
    </p:spTree>
    <p:extLst>
      <p:ext uri="{BB962C8B-B14F-4D97-AF65-F5344CB8AC3E}">
        <p14:creationId xmlns:p14="http://schemas.microsoft.com/office/powerpoint/2010/main" val="2096363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5.2 Robustness: Transaction cost</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In past literatures, price momentum strategies often have high turn over ratios</a:t>
            </a:r>
          </a:p>
          <a:p>
            <a:r>
              <a:rPr lang="en-US" altLang="zh-CN" dirty="0" smtClean="0"/>
              <a:t>Transaction cost may offset the returns</a:t>
            </a:r>
          </a:p>
          <a:p>
            <a:r>
              <a:rPr lang="en-US" altLang="zh-CN" dirty="0" smtClean="0"/>
              <a:t>Calculate </a:t>
            </a:r>
            <a:r>
              <a:rPr lang="en-US" altLang="zh-CN" dirty="0"/>
              <a:t>break even cost</a:t>
            </a:r>
          </a:p>
          <a:p>
            <a:pPr lvl="1"/>
            <a:r>
              <a:rPr lang="en-US" altLang="zh-CN" dirty="0" smtClean="0"/>
              <a:t>what </a:t>
            </a:r>
            <a:r>
              <a:rPr lang="en-US" altLang="zh-CN" dirty="0"/>
              <a:t>level of transaction cost </a:t>
            </a:r>
            <a:r>
              <a:rPr lang="en-US" altLang="zh-CN" dirty="0" smtClean="0"/>
              <a:t>makes </a:t>
            </a:r>
            <a:r>
              <a:rPr lang="en-US" altLang="zh-CN" dirty="0"/>
              <a:t>the strategy's return exactly </a:t>
            </a:r>
            <a:r>
              <a:rPr lang="en-US" altLang="zh-CN" dirty="0" smtClean="0"/>
              <a:t>zero</a:t>
            </a:r>
            <a:endParaRPr lang="en-US" altLang="zh-CN" dirty="0"/>
          </a:p>
          <a:p>
            <a:pPr lvl="1"/>
            <a:r>
              <a:rPr lang="en-US" altLang="zh-CN" dirty="0" smtClean="0"/>
              <a:t>what </a:t>
            </a:r>
            <a:r>
              <a:rPr lang="en-US" altLang="zh-CN" dirty="0"/>
              <a:t>level of transaction cost </a:t>
            </a:r>
            <a:r>
              <a:rPr lang="en-US" altLang="zh-CN" dirty="0" smtClean="0"/>
              <a:t>makes </a:t>
            </a:r>
            <a:r>
              <a:rPr lang="en-US" altLang="zh-CN" dirty="0"/>
              <a:t>the return </a:t>
            </a:r>
            <a:r>
              <a:rPr lang="en-US" altLang="zh-CN" dirty="0" smtClean="0"/>
              <a:t>statistically 5</a:t>
            </a:r>
            <a:r>
              <a:rPr lang="en-US" altLang="zh-CN" dirty="0"/>
              <a:t>%</a:t>
            </a:r>
            <a:r>
              <a:rPr lang="en-US" altLang="zh-CN" dirty="0" smtClean="0"/>
              <a:t> significant</a:t>
            </a:r>
          </a:p>
        </p:txBody>
      </p:sp>
    </p:spTree>
    <p:extLst>
      <p:ext uri="{BB962C8B-B14F-4D97-AF65-F5344CB8AC3E}">
        <p14:creationId xmlns:p14="http://schemas.microsoft.com/office/powerpoint/2010/main" val="1140069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5.2 Robustness: Transaction cost</a:t>
            </a:r>
            <a:r>
              <a:rPr lang="en-US" altLang="zh-CN" dirty="0" smtClean="0"/>
              <a:t>	</a:t>
            </a:r>
            <a:br>
              <a:rPr lang="en-US" altLang="zh-CN" dirty="0" smtClean="0"/>
            </a:br>
            <a:endParaRPr lang="zh-CN" altLang="en-US" dirty="0"/>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111820"/>
            <a:ext cx="9875807" cy="2057096"/>
          </a:xfrm>
        </p:spPr>
      </p:pic>
      <p:sp>
        <p:nvSpPr>
          <p:cNvPr id="7" name="文本框 6"/>
          <p:cNvSpPr txBox="1"/>
          <p:nvPr/>
        </p:nvSpPr>
        <p:spPr>
          <a:xfrm>
            <a:off x="759125" y="3168916"/>
            <a:ext cx="10015267"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t>The </a:t>
            </a:r>
            <a:r>
              <a:rPr lang="en-US" altLang="zh-CN" sz="2400" dirty="0"/>
              <a:t>turn-over ratio for twin momentum is much </a:t>
            </a:r>
            <a:r>
              <a:rPr lang="en-US" altLang="zh-CN" sz="2400" dirty="0" smtClean="0"/>
              <a:t>higher </a:t>
            </a:r>
            <a:r>
              <a:rPr lang="en-US" altLang="zh-CN" sz="2400" dirty="0"/>
              <a:t>than the other two, which is reasonable because it is a 5*5 sort and thus it is a finer sort so the </a:t>
            </a:r>
            <a:r>
              <a:rPr lang="en-US" altLang="zh-CN" sz="2400" dirty="0" smtClean="0"/>
              <a:t>rebalancing </a:t>
            </a:r>
            <a:r>
              <a:rPr lang="en-US" altLang="zh-CN" sz="2400" dirty="0"/>
              <a:t>may be </a:t>
            </a:r>
            <a:r>
              <a:rPr lang="en-US" altLang="zh-CN" sz="2400" dirty="0" smtClean="0"/>
              <a:t>more</a:t>
            </a: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smtClean="0"/>
              <a:t>The </a:t>
            </a:r>
            <a:r>
              <a:rPr lang="en-US" altLang="zh-CN" sz="2400" dirty="0"/>
              <a:t>break even transaction cost are all quite high, which suggest that the profit is not likely to be offset by transaction cost.</a:t>
            </a:r>
            <a:endParaRPr lang="zh-CN" altLang="en-US" sz="2400" dirty="0"/>
          </a:p>
        </p:txBody>
      </p:sp>
    </p:spTree>
    <p:extLst>
      <p:ext uri="{BB962C8B-B14F-4D97-AF65-F5344CB8AC3E}">
        <p14:creationId xmlns:p14="http://schemas.microsoft.com/office/powerpoint/2010/main" val="1503029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5.3 Robustness</a:t>
            </a:r>
            <a:r>
              <a:rPr lang="en-US" altLang="zh-CN" sz="4000" dirty="0"/>
              <a:t>: Impact of investor sentiment</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199" y="1293962"/>
            <a:ext cx="10729823" cy="4883001"/>
          </a:xfrm>
        </p:spPr>
        <p:txBody>
          <a:bodyPr>
            <a:normAutofit/>
          </a:bodyPr>
          <a:lstStyle/>
          <a:p>
            <a:r>
              <a:rPr lang="en-US" altLang="zh-CN" dirty="0" smtClean="0"/>
              <a:t>Examines </a:t>
            </a:r>
            <a:r>
              <a:rPr lang="en-US" altLang="zh-CN" dirty="0"/>
              <a:t>how much the profitability is related with investor </a:t>
            </a:r>
            <a:r>
              <a:rPr lang="en-US" altLang="zh-CN" dirty="0" smtClean="0"/>
              <a:t>sentiment</a:t>
            </a:r>
          </a:p>
          <a:p>
            <a:r>
              <a:rPr lang="en-US" altLang="zh-CN" dirty="0" smtClean="0"/>
              <a:t>Previous literatures defined </a:t>
            </a:r>
            <a:r>
              <a:rPr lang="en-US" altLang="zh-CN" dirty="0"/>
              <a:t>an investor sentiment </a:t>
            </a:r>
            <a:r>
              <a:rPr lang="en-US" altLang="zh-CN" dirty="0" smtClean="0"/>
              <a:t>index</a:t>
            </a:r>
          </a:p>
          <a:p>
            <a:r>
              <a:rPr lang="en-US" altLang="zh-CN" dirty="0" smtClean="0"/>
              <a:t>Follow </a:t>
            </a:r>
            <a:r>
              <a:rPr lang="en-US" altLang="zh-CN" dirty="0"/>
              <a:t>that index and </a:t>
            </a:r>
            <a:r>
              <a:rPr lang="en-US" altLang="zh-CN" dirty="0" smtClean="0"/>
              <a:t>divide </a:t>
            </a:r>
            <a:r>
              <a:rPr lang="en-US" altLang="zh-CN" dirty="0"/>
              <a:t>all sample period into high and low sentiment </a:t>
            </a:r>
            <a:r>
              <a:rPr lang="en-US" altLang="zh-CN" dirty="0" smtClean="0"/>
              <a:t>period. Analyze </a:t>
            </a:r>
            <a:r>
              <a:rPr lang="en-US" altLang="zh-CN" dirty="0"/>
              <a:t>the three strategies in each period</a:t>
            </a:r>
            <a:endParaRPr lang="en-US" altLang="zh-CN" dirty="0" smtClean="0"/>
          </a:p>
        </p:txBody>
      </p:sp>
    </p:spTree>
    <p:extLst>
      <p:ext uri="{BB962C8B-B14F-4D97-AF65-F5344CB8AC3E}">
        <p14:creationId xmlns:p14="http://schemas.microsoft.com/office/powerpoint/2010/main" val="152387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5.3 Robustness</a:t>
            </a:r>
            <a:r>
              <a:rPr lang="en-US" altLang="zh-CN" sz="4000" dirty="0"/>
              <a:t>: Impact of investor sentiment</a:t>
            </a:r>
            <a:r>
              <a:rPr lang="en-US" altLang="zh-CN" dirty="0" smtClean="0"/>
              <a:t>	</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969" y="966156"/>
            <a:ext cx="7962031" cy="5995359"/>
          </a:xfrm>
        </p:spPr>
      </p:pic>
      <p:sp>
        <p:nvSpPr>
          <p:cNvPr id="5" name="文本框 4"/>
          <p:cNvSpPr txBox="1"/>
          <p:nvPr/>
        </p:nvSpPr>
        <p:spPr>
          <a:xfrm>
            <a:off x="77638" y="1027906"/>
            <a:ext cx="4054415" cy="480131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The </a:t>
            </a:r>
            <a:r>
              <a:rPr lang="en-US" altLang="zh-CN" dirty="0"/>
              <a:t>paper says "During high sentiment periods, the most optimistic views tend to overly optimistic and stocks are more likely overpriced. In contrast, during low sentiment periods, the most optimistic views tend to </a:t>
            </a:r>
            <a:r>
              <a:rPr lang="en-US" altLang="zh-CN" dirty="0" smtClean="0"/>
              <a:t>be closer </a:t>
            </a:r>
            <a:r>
              <a:rPr lang="en-US" altLang="zh-CN" dirty="0"/>
              <a:t>to those of rational investors and stocks are more likely to be correctly priced. </a:t>
            </a:r>
            <a:r>
              <a:rPr lang="en-US" altLang="zh-CN" dirty="0" smtClean="0"/>
              <a:t>Mispricing is </a:t>
            </a:r>
            <a:r>
              <a:rPr lang="en-US" altLang="zh-CN" dirty="0"/>
              <a:t>more likely during high sentiment periods".</a:t>
            </a:r>
          </a:p>
          <a:p>
            <a:pPr marL="285750" indent="-285750">
              <a:buFont typeface="Arial" panose="020B0604020202020204" pitchFamily="34" charset="0"/>
              <a:buChar char="•"/>
            </a:pPr>
            <a:r>
              <a:rPr lang="en-US" altLang="zh-CN" dirty="0" smtClean="0"/>
              <a:t>I slightly disagree. </a:t>
            </a:r>
            <a:r>
              <a:rPr lang="en-US" altLang="zh-CN" dirty="0"/>
              <a:t>I think this part should go further into the long and short leg analysis because only by analyzing the long and short legs can we know whether the overall mispricing is overprice or underpriced</a:t>
            </a:r>
            <a:r>
              <a:rPr lang="en-US" altLang="zh-CN" dirty="0" smtClean="0"/>
              <a:t>.</a:t>
            </a:r>
            <a:endParaRPr lang="en-US" altLang="zh-CN" dirty="0"/>
          </a:p>
        </p:txBody>
      </p:sp>
    </p:spTree>
    <p:extLst>
      <p:ext uri="{BB962C8B-B14F-4D97-AF65-F5344CB8AC3E}">
        <p14:creationId xmlns:p14="http://schemas.microsoft.com/office/powerpoint/2010/main" val="1599071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5.3 Robustness</a:t>
            </a:r>
            <a:r>
              <a:rPr lang="en-US" altLang="zh-CN" sz="4000" dirty="0"/>
              <a:t>: Impact of investor sentiment</a:t>
            </a:r>
            <a:r>
              <a:rPr lang="en-US" altLang="zh-CN" dirty="0" smtClean="0"/>
              <a:t>	</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969" y="966156"/>
            <a:ext cx="7962031" cy="5995359"/>
          </a:xfrm>
        </p:spPr>
      </p:pic>
      <p:sp>
        <p:nvSpPr>
          <p:cNvPr id="5" name="文本框 4"/>
          <p:cNvSpPr txBox="1"/>
          <p:nvPr/>
        </p:nvSpPr>
        <p:spPr>
          <a:xfrm>
            <a:off x="241540" y="1027906"/>
            <a:ext cx="3890513" cy="535531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But anyway the result is that price momentum return is more significant in the high sentiment period</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For </a:t>
            </a:r>
            <a:r>
              <a:rPr lang="en-US" altLang="zh-CN" dirty="0"/>
              <a:t>fundamental momentum, it is less affected by investor </a:t>
            </a:r>
            <a:r>
              <a:rPr lang="en-US" altLang="zh-CN" dirty="0" smtClean="0"/>
              <a:t>sentiment</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For </a:t>
            </a:r>
            <a:r>
              <a:rPr lang="en-US" altLang="zh-CN" dirty="0"/>
              <a:t>twin </a:t>
            </a:r>
            <a:r>
              <a:rPr lang="en-US" altLang="zh-CN" dirty="0" smtClean="0"/>
              <a:t>momentum</a:t>
            </a:r>
          </a:p>
          <a:p>
            <a:pPr marL="742950" lvl="1" indent="-285750">
              <a:buFont typeface="Arial" panose="020B0604020202020204" pitchFamily="34" charset="0"/>
              <a:buChar char="•"/>
            </a:pPr>
            <a:r>
              <a:rPr lang="en-US" altLang="zh-CN" dirty="0" smtClean="0"/>
              <a:t>the </a:t>
            </a:r>
            <a:r>
              <a:rPr lang="en-US" altLang="zh-CN" dirty="0"/>
              <a:t>return in high sentiment period is much larger </a:t>
            </a:r>
            <a:endParaRPr lang="en-US" altLang="zh-CN" dirty="0" smtClean="0"/>
          </a:p>
          <a:p>
            <a:pPr marL="742950" lvl="1" indent="-285750">
              <a:buFont typeface="Arial" panose="020B0604020202020204" pitchFamily="34" charset="0"/>
              <a:buChar char="•"/>
            </a:pPr>
            <a:r>
              <a:rPr lang="en-US" altLang="zh-CN" dirty="0" smtClean="0"/>
              <a:t>the </a:t>
            </a:r>
            <a:r>
              <a:rPr lang="en-US" altLang="zh-CN" dirty="0"/>
              <a:t>alphas are also </a:t>
            </a:r>
            <a:r>
              <a:rPr lang="en-US" altLang="zh-CN" dirty="0" smtClean="0"/>
              <a:t>larger in high sentiment period</a:t>
            </a:r>
          </a:p>
          <a:p>
            <a:pPr marL="742950" lvl="1" indent="-285750">
              <a:buFont typeface="Arial" panose="020B0604020202020204" pitchFamily="34" charset="0"/>
              <a:buChar char="•"/>
            </a:pPr>
            <a:r>
              <a:rPr lang="en-US" altLang="zh-CN" dirty="0" smtClean="0"/>
              <a:t>However </a:t>
            </a:r>
            <a:r>
              <a:rPr lang="en-US" altLang="zh-CN" dirty="0"/>
              <a:t>the returns are all significant in both period, so </a:t>
            </a:r>
            <a:r>
              <a:rPr lang="en-US" altLang="zh-CN" dirty="0" smtClean="0"/>
              <a:t>investor </a:t>
            </a:r>
            <a:r>
              <a:rPr lang="en-US" altLang="zh-CN" dirty="0"/>
              <a:t>sentiment </a:t>
            </a:r>
            <a:r>
              <a:rPr lang="en-US" altLang="zh-CN" dirty="0" smtClean="0"/>
              <a:t>is not the only driver for twin </a:t>
            </a:r>
            <a:r>
              <a:rPr lang="en-US" altLang="zh-CN" dirty="0"/>
              <a:t>momentum return</a:t>
            </a:r>
            <a:endParaRPr lang="zh-CN" altLang="en-US" dirty="0"/>
          </a:p>
        </p:txBody>
      </p:sp>
    </p:spTree>
    <p:extLst>
      <p:ext uri="{BB962C8B-B14F-4D97-AF65-F5344CB8AC3E}">
        <p14:creationId xmlns:p14="http://schemas.microsoft.com/office/powerpoint/2010/main" val="1618051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5.4 Robustness</a:t>
            </a:r>
            <a:r>
              <a:rPr lang="en-US" altLang="zh-CN" sz="4000" dirty="0"/>
              <a:t>: </a:t>
            </a:r>
            <a:r>
              <a:rPr lang="en-US" altLang="zh-CN" sz="4000" dirty="0" smtClean="0"/>
              <a:t/>
            </a:r>
            <a:br>
              <a:rPr lang="en-US" altLang="zh-CN" sz="4000" dirty="0" smtClean="0"/>
            </a:br>
            <a:r>
              <a:rPr lang="en-US" altLang="zh-CN" sz="4000" dirty="0" smtClean="0"/>
              <a:t>Estimate </a:t>
            </a:r>
            <a:r>
              <a:rPr lang="en-US" altLang="zh-CN" sz="4000" dirty="0"/>
              <a:t>FIR with alternative formation periods</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200" y="1428810"/>
            <a:ext cx="10515600" cy="4730450"/>
          </a:xfrm>
        </p:spPr>
        <p:txBody>
          <a:bodyPr/>
          <a:lstStyle/>
          <a:p>
            <a:r>
              <a:rPr lang="en-US" altLang="zh-CN" dirty="0" smtClean="0"/>
              <a:t>In </a:t>
            </a:r>
            <a:r>
              <a:rPr lang="en-US" altLang="zh-CN" dirty="0"/>
              <a:t>previous construction of FIR, we used up to 8 periods of moving </a:t>
            </a:r>
            <a:r>
              <a:rPr lang="en-US" altLang="zh-CN" dirty="0" smtClean="0"/>
              <a:t>average (2 years information)</a:t>
            </a:r>
          </a:p>
          <a:p>
            <a:r>
              <a:rPr lang="en-US" altLang="zh-CN" dirty="0" smtClean="0"/>
              <a:t>What about trying to use longer periods? (3 and 5 years)</a:t>
            </a:r>
            <a:endParaRPr lang="zh-CN" altLang="en-US" dirty="0"/>
          </a:p>
        </p:txBody>
      </p:sp>
    </p:spTree>
    <p:extLst>
      <p:ext uri="{BB962C8B-B14F-4D97-AF65-F5344CB8AC3E}">
        <p14:creationId xmlns:p14="http://schemas.microsoft.com/office/powerpoint/2010/main" val="2622486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5.4 Robustness</a:t>
            </a:r>
            <a:r>
              <a:rPr lang="en-US" altLang="zh-CN" sz="4000" dirty="0"/>
              <a:t>: </a:t>
            </a:r>
            <a:r>
              <a:rPr lang="en-US" altLang="zh-CN" sz="4000" dirty="0" smtClean="0"/>
              <a:t/>
            </a:r>
            <a:br>
              <a:rPr lang="en-US" altLang="zh-CN" sz="4000" dirty="0" smtClean="0"/>
            </a:br>
            <a:r>
              <a:rPr lang="en-US" altLang="zh-CN" sz="4000" dirty="0" smtClean="0"/>
              <a:t>Estimate </a:t>
            </a:r>
            <a:r>
              <a:rPr lang="en-US" altLang="zh-CN" sz="4000" dirty="0"/>
              <a:t>FIR with alternative formation periods</a:t>
            </a:r>
            <a:r>
              <a:rPr lang="en-US" altLang="zh-CN" dirty="0" smtClean="0"/>
              <a:t>	</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264" y="1327732"/>
            <a:ext cx="7378461" cy="5144518"/>
          </a:xfrm>
        </p:spPr>
      </p:pic>
      <p:sp>
        <p:nvSpPr>
          <p:cNvPr id="6" name="文本框 5"/>
          <p:cNvSpPr txBox="1"/>
          <p:nvPr/>
        </p:nvSpPr>
        <p:spPr>
          <a:xfrm>
            <a:off x="155275" y="1307980"/>
            <a:ext cx="4502989" cy="480131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Use 3 </a:t>
            </a:r>
            <a:r>
              <a:rPr lang="en-US" altLang="zh-CN" dirty="0"/>
              <a:t>years' information, the result is almost the same as the original</a:t>
            </a:r>
            <a:r>
              <a:rPr lang="en-US" altLang="zh-CN" dirty="0" smtClean="0"/>
              <a:t>.</a:t>
            </a:r>
            <a:endParaRPr lang="en-US" altLang="zh-CN" dirty="0"/>
          </a:p>
          <a:p>
            <a:pPr marL="285750" indent="-285750">
              <a:buFont typeface="Arial" panose="020B0604020202020204" pitchFamily="34" charset="0"/>
              <a:buChar char="•"/>
            </a:pPr>
            <a:r>
              <a:rPr lang="en-US" altLang="zh-CN" dirty="0" smtClean="0"/>
              <a:t>Use </a:t>
            </a:r>
            <a:r>
              <a:rPr lang="en-US" altLang="zh-CN" dirty="0"/>
              <a:t>5 years' </a:t>
            </a:r>
            <a:r>
              <a:rPr lang="en-US" altLang="zh-CN" dirty="0" smtClean="0"/>
              <a:t>information: results </a:t>
            </a:r>
            <a:r>
              <a:rPr lang="en-US" altLang="zh-CN" dirty="0"/>
              <a:t>still holds, but becomes weaker. </a:t>
            </a:r>
            <a:endParaRPr lang="en-US" altLang="zh-CN" dirty="0" smtClean="0"/>
          </a:p>
          <a:p>
            <a:pPr marL="285750" indent="-285750">
              <a:buFont typeface="Arial" panose="020B0604020202020204" pitchFamily="34" charset="0"/>
              <a:buChar char="•"/>
            </a:pPr>
            <a:r>
              <a:rPr lang="en-US" altLang="zh-CN" dirty="0" smtClean="0"/>
              <a:t>Two </a:t>
            </a:r>
            <a:r>
              <a:rPr lang="en-US" altLang="zh-CN" dirty="0"/>
              <a:t>possible </a:t>
            </a:r>
            <a:r>
              <a:rPr lang="en-US" altLang="zh-CN" dirty="0" smtClean="0"/>
              <a:t>explanations:</a:t>
            </a:r>
          </a:p>
          <a:p>
            <a:pPr marL="742950" lvl="1" indent="-285750">
              <a:buFont typeface="Arial" panose="020B0604020202020204" pitchFamily="34" charset="0"/>
              <a:buChar char="•"/>
            </a:pPr>
            <a:r>
              <a:rPr lang="en-US" altLang="zh-CN" dirty="0" smtClean="0"/>
              <a:t>5 </a:t>
            </a:r>
            <a:r>
              <a:rPr lang="en-US" altLang="zh-CN" dirty="0"/>
              <a:t>year window is too long and some irrelevant information is included. </a:t>
            </a:r>
            <a:endParaRPr lang="en-US" altLang="zh-CN" dirty="0" smtClean="0"/>
          </a:p>
          <a:p>
            <a:pPr marL="742950" lvl="1" indent="-285750">
              <a:buFont typeface="Arial" panose="020B0604020202020204" pitchFamily="34" charset="0"/>
              <a:buChar char="•"/>
            </a:pPr>
            <a:r>
              <a:rPr lang="en-US" altLang="zh-CN" dirty="0" smtClean="0"/>
              <a:t>When </a:t>
            </a:r>
            <a:r>
              <a:rPr lang="en-US" altLang="zh-CN" dirty="0"/>
              <a:t>we used longer time period, some younger and smaller firms are excluded.</a:t>
            </a:r>
          </a:p>
          <a:p>
            <a:pPr marL="285750" indent="-285750">
              <a:buFont typeface="Arial" panose="020B0604020202020204" pitchFamily="34" charset="0"/>
              <a:buChar char="•"/>
            </a:pPr>
            <a:r>
              <a:rPr lang="en-US" altLang="zh-CN" dirty="0" smtClean="0"/>
              <a:t>Since </a:t>
            </a:r>
            <a:r>
              <a:rPr lang="en-US" altLang="zh-CN" dirty="0"/>
              <a:t>the performance of fundamental momentum is not affected when we use longer history </a:t>
            </a:r>
            <a:r>
              <a:rPr lang="en-US" altLang="zh-CN" dirty="0" smtClean="0"/>
              <a:t>information </a:t>
            </a:r>
            <a:r>
              <a:rPr lang="en-US" altLang="zh-CN" dirty="0"/>
              <a:t>window, then it can't be that we include too much </a:t>
            </a:r>
            <a:r>
              <a:rPr lang="en-US" altLang="zh-CN" dirty="0" smtClean="0"/>
              <a:t>irrelevant </a:t>
            </a:r>
            <a:r>
              <a:rPr lang="en-US" altLang="zh-CN" dirty="0"/>
              <a:t>information. So </a:t>
            </a:r>
            <a:r>
              <a:rPr lang="en-US" altLang="zh-CN" dirty="0" smtClean="0"/>
              <a:t>paper </a:t>
            </a:r>
            <a:r>
              <a:rPr lang="en-US" altLang="zh-CN" dirty="0"/>
              <a:t>tend to reject the first </a:t>
            </a:r>
            <a:r>
              <a:rPr lang="en-US" altLang="zh-CN" dirty="0" smtClean="0"/>
              <a:t>explanation </a:t>
            </a:r>
            <a:r>
              <a:rPr lang="en-US" altLang="zh-CN" dirty="0"/>
              <a:t>and support the second one.</a:t>
            </a:r>
            <a:endParaRPr lang="zh-CN" altLang="en-US" dirty="0"/>
          </a:p>
        </p:txBody>
      </p:sp>
    </p:spTree>
    <p:extLst>
      <p:ext uri="{BB962C8B-B14F-4D97-AF65-F5344CB8AC3E}">
        <p14:creationId xmlns:p14="http://schemas.microsoft.com/office/powerpoint/2010/main" val="44181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91004"/>
            <a:ext cx="10515600" cy="1325563"/>
          </a:xfrm>
        </p:spPr>
        <p:txBody>
          <a:bodyPr/>
          <a:lstStyle/>
          <a:p>
            <a:r>
              <a:rPr lang="en-US" altLang="zh-CN" dirty="0" smtClean="0"/>
              <a:t>2. Data and Key Variables</a:t>
            </a:r>
            <a:endParaRPr lang="zh-CN" altLang="en-US" dirty="0"/>
          </a:p>
        </p:txBody>
      </p:sp>
      <p:sp>
        <p:nvSpPr>
          <p:cNvPr id="3" name="内容占位符 2"/>
          <p:cNvSpPr>
            <a:spLocks noGrp="1"/>
          </p:cNvSpPr>
          <p:nvPr>
            <p:ph idx="1"/>
          </p:nvPr>
        </p:nvSpPr>
        <p:spPr/>
        <p:txBody>
          <a:bodyPr/>
          <a:lstStyle/>
          <a:p>
            <a:r>
              <a:rPr lang="en-US" altLang="zh-CN" dirty="0" smtClean="0"/>
              <a:t>Accounting information: January 1973 - August 2015</a:t>
            </a:r>
          </a:p>
          <a:p>
            <a:r>
              <a:rPr lang="en-US" altLang="zh-CN" dirty="0" smtClean="0"/>
              <a:t>7 fundamental variables:</a:t>
            </a:r>
          </a:p>
          <a:p>
            <a:pPr lvl="1"/>
            <a:r>
              <a:rPr lang="en-US" altLang="zh-CN" dirty="0" smtClean="0"/>
              <a:t>return on equity (ROE)</a:t>
            </a:r>
          </a:p>
          <a:p>
            <a:pPr lvl="1"/>
            <a:r>
              <a:rPr lang="en-US" altLang="zh-CN" dirty="0" smtClean="0"/>
              <a:t>return on asset (ROA)</a:t>
            </a:r>
          </a:p>
          <a:p>
            <a:pPr lvl="1"/>
            <a:r>
              <a:rPr lang="en-US" altLang="zh-CN" dirty="0" smtClean="0"/>
              <a:t>earnings per share (EARN)</a:t>
            </a:r>
          </a:p>
          <a:p>
            <a:pPr lvl="1"/>
            <a:r>
              <a:rPr lang="en-US" altLang="zh-CN" dirty="0" smtClean="0"/>
              <a:t>accrual-based operating profitability to equity (APE)</a:t>
            </a:r>
          </a:p>
          <a:p>
            <a:pPr lvl="1"/>
            <a:r>
              <a:rPr lang="en-US" altLang="zh-CN" dirty="0" smtClean="0"/>
              <a:t>cash-based operating profitability to assets (CPA)</a:t>
            </a:r>
          </a:p>
          <a:p>
            <a:pPr lvl="1"/>
            <a:r>
              <a:rPr lang="en-US" altLang="zh-CN" dirty="0" smtClean="0"/>
              <a:t>gross profitability to assets (GPA)</a:t>
            </a:r>
          </a:p>
          <a:p>
            <a:pPr lvl="1"/>
            <a:r>
              <a:rPr lang="en-US" altLang="zh-CN" dirty="0" smtClean="0"/>
              <a:t>net payout ratio (NPY)</a:t>
            </a:r>
            <a:endParaRPr lang="zh-CN" altLang="en-US" dirty="0"/>
          </a:p>
        </p:txBody>
      </p:sp>
    </p:spTree>
    <p:extLst>
      <p:ext uri="{BB962C8B-B14F-4D97-AF65-F5344CB8AC3E}">
        <p14:creationId xmlns:p14="http://schemas.microsoft.com/office/powerpoint/2010/main" val="2771376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5.4 Robustness</a:t>
            </a:r>
            <a:r>
              <a:rPr lang="en-US" altLang="zh-CN" sz="4000" dirty="0"/>
              <a:t>: </a:t>
            </a:r>
            <a:r>
              <a:rPr lang="en-US" altLang="zh-CN" sz="4000" dirty="0" smtClean="0"/>
              <a:t/>
            </a:r>
            <a:br>
              <a:rPr lang="en-US" altLang="zh-CN" sz="4000" dirty="0" smtClean="0"/>
            </a:br>
            <a:r>
              <a:rPr lang="en-US" altLang="zh-CN" sz="4000" dirty="0" smtClean="0"/>
              <a:t>Estimate </a:t>
            </a:r>
            <a:r>
              <a:rPr lang="en-US" altLang="zh-CN" sz="4000" dirty="0"/>
              <a:t>FIR with alternative formation periods</a:t>
            </a:r>
            <a:r>
              <a:rPr lang="en-US" altLang="zh-CN" dirty="0" smtClean="0"/>
              <a:t>	</a:t>
            </a:r>
            <a:br>
              <a:rPr lang="en-US" altLang="zh-CN" dirty="0" smtClean="0"/>
            </a:br>
            <a:endParaRPr lang="zh-CN" altLang="en-US" dirty="0"/>
          </a:p>
        </p:txBody>
      </p:sp>
      <p:sp>
        <p:nvSpPr>
          <p:cNvPr id="3" name="内容占位符 2"/>
          <p:cNvSpPr>
            <a:spLocks noGrp="1"/>
          </p:cNvSpPr>
          <p:nvPr>
            <p:ph idx="1"/>
          </p:nvPr>
        </p:nvSpPr>
        <p:spPr>
          <a:xfrm>
            <a:off x="838200" y="1428810"/>
            <a:ext cx="10515600" cy="4730450"/>
          </a:xfrm>
        </p:spPr>
        <p:txBody>
          <a:bodyPr/>
          <a:lstStyle/>
          <a:p>
            <a:r>
              <a:rPr lang="en-US" altLang="zh-CN" dirty="0" smtClean="0"/>
              <a:t>In </a:t>
            </a:r>
            <a:r>
              <a:rPr lang="en-US" altLang="zh-CN" dirty="0"/>
              <a:t>this part the paper also mention that they tried the </a:t>
            </a:r>
            <a:r>
              <a:rPr lang="en-US" altLang="zh-CN" dirty="0" smtClean="0"/>
              <a:t>different </a:t>
            </a:r>
            <a:r>
              <a:rPr lang="en-US" altLang="zh-CN" dirty="0"/>
              <a:t>combinations of fundamental variables when constructing the </a:t>
            </a:r>
            <a:r>
              <a:rPr lang="en-US" altLang="zh-CN" dirty="0" smtClean="0"/>
              <a:t>strategy</a:t>
            </a:r>
          </a:p>
          <a:p>
            <a:r>
              <a:rPr lang="en-US" altLang="zh-CN" dirty="0" smtClean="0"/>
              <a:t>The </a:t>
            </a:r>
            <a:r>
              <a:rPr lang="en-US" altLang="zh-CN" dirty="0"/>
              <a:t>result remains the same as long as the number of fundamental variables to be considered is not too </a:t>
            </a:r>
            <a:r>
              <a:rPr lang="en-US" altLang="zh-CN" dirty="0" smtClean="0"/>
              <a:t>small</a:t>
            </a:r>
          </a:p>
        </p:txBody>
      </p:sp>
    </p:spTree>
    <p:extLst>
      <p:ext uri="{BB962C8B-B14F-4D97-AF65-F5344CB8AC3E}">
        <p14:creationId xmlns:p14="http://schemas.microsoft.com/office/powerpoint/2010/main" val="1993327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5.5 </a:t>
            </a:r>
            <a:r>
              <a:rPr lang="en-US" altLang="zh-CN" sz="4000" dirty="0"/>
              <a:t>Robustness: </a:t>
            </a:r>
            <a:r>
              <a:rPr lang="en-US" altLang="zh-CN" sz="4000" dirty="0" smtClean="0"/>
              <a:t/>
            </a:r>
            <a:br>
              <a:rPr lang="en-US" altLang="zh-CN" sz="4000" dirty="0" smtClean="0"/>
            </a:br>
            <a:r>
              <a:rPr lang="en-US" altLang="zh-CN" sz="4000" dirty="0" smtClean="0"/>
              <a:t>Alternative </a:t>
            </a:r>
            <a:r>
              <a:rPr lang="en-US" altLang="zh-CN" sz="4000" dirty="0"/>
              <a:t>twin momentum with single sort</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200" y="1428810"/>
            <a:ext cx="10515600" cy="4730450"/>
          </a:xfrm>
        </p:spPr>
        <p:txBody>
          <a:bodyPr/>
          <a:lstStyle/>
          <a:p>
            <a:r>
              <a:rPr lang="en-US" altLang="zh-CN" dirty="0"/>
              <a:t>When constructing twin momentum strategy</a:t>
            </a:r>
            <a:r>
              <a:rPr lang="en-US" altLang="zh-CN" dirty="0" smtClean="0"/>
              <a:t>, </a:t>
            </a:r>
            <a:r>
              <a:rPr lang="en-US" altLang="zh-CN" dirty="0"/>
              <a:t>based on a </a:t>
            </a:r>
            <a:r>
              <a:rPr lang="en-US" altLang="zh-CN" dirty="0" smtClean="0"/>
              <a:t>5 </a:t>
            </a:r>
            <a:r>
              <a:rPr lang="en-US" altLang="zh-CN" dirty="0"/>
              <a:t>* 5 double </a:t>
            </a:r>
            <a:r>
              <a:rPr lang="en-US" altLang="zh-CN" dirty="0" smtClean="0"/>
              <a:t>sort: number </a:t>
            </a:r>
            <a:r>
              <a:rPr lang="en-US" altLang="zh-CN" dirty="0"/>
              <a:t>of stocks in each quantile is much </a:t>
            </a:r>
            <a:r>
              <a:rPr lang="en-US" altLang="zh-CN" dirty="0" smtClean="0"/>
              <a:t>smaller than the number of stocks in the price momentum quantile portfolio which is based on single sort</a:t>
            </a:r>
            <a:endParaRPr lang="en-US" altLang="zh-CN" dirty="0"/>
          </a:p>
          <a:p>
            <a:endParaRPr lang="en-US" altLang="zh-CN" dirty="0" smtClean="0"/>
          </a:p>
          <a:p>
            <a:r>
              <a:rPr lang="en-US" altLang="zh-CN" dirty="0" smtClean="0"/>
              <a:t>Used </a:t>
            </a:r>
            <a:r>
              <a:rPr lang="en-US" altLang="zh-CN" dirty="0"/>
              <a:t>alternative approach to see whether the result is different</a:t>
            </a:r>
          </a:p>
          <a:p>
            <a:endParaRPr lang="en-US" altLang="zh-CN" dirty="0" smtClean="0"/>
          </a:p>
          <a:p>
            <a:r>
              <a:rPr lang="en-US" altLang="zh-CN" dirty="0" smtClean="0"/>
              <a:t>New method: Include </a:t>
            </a:r>
            <a:r>
              <a:rPr lang="en-US" altLang="zh-CN" dirty="0"/>
              <a:t>past return as explanatory variables </a:t>
            </a:r>
            <a:r>
              <a:rPr lang="en-US" altLang="zh-CN" dirty="0" smtClean="0"/>
              <a:t>in cross </a:t>
            </a:r>
            <a:r>
              <a:rPr lang="en-US" altLang="zh-CN" dirty="0"/>
              <a:t>sectional regression and </a:t>
            </a:r>
            <a:r>
              <a:rPr lang="en-US" altLang="zh-CN" dirty="0" smtClean="0"/>
              <a:t>predicting</a:t>
            </a:r>
          </a:p>
        </p:txBody>
      </p:sp>
    </p:spTree>
    <p:extLst>
      <p:ext uri="{BB962C8B-B14F-4D97-AF65-F5344CB8AC3E}">
        <p14:creationId xmlns:p14="http://schemas.microsoft.com/office/powerpoint/2010/main" val="534332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5.5 </a:t>
            </a:r>
            <a:r>
              <a:rPr lang="en-US" altLang="zh-CN" sz="4000" dirty="0"/>
              <a:t>Robustness: </a:t>
            </a:r>
            <a:r>
              <a:rPr lang="en-US" altLang="zh-CN" sz="4000" dirty="0" smtClean="0"/>
              <a:t/>
            </a:r>
            <a:br>
              <a:rPr lang="en-US" altLang="zh-CN" sz="4000" dirty="0" smtClean="0"/>
            </a:br>
            <a:r>
              <a:rPr lang="en-US" altLang="zh-CN" sz="4000" dirty="0" smtClean="0"/>
              <a:t>Alternative </a:t>
            </a:r>
            <a:r>
              <a:rPr lang="en-US" altLang="zh-CN" sz="4000" dirty="0"/>
              <a:t>twin momentum with single sort</a:t>
            </a:r>
            <a:r>
              <a:rPr lang="en-US" altLang="zh-CN" dirty="0" smtClean="0"/>
              <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428810"/>
                <a:ext cx="10515600" cy="473045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𝐿</m:t>
                          </m:r>
                          <m:r>
                            <a:rPr lang="en-US" altLang="zh-CN" i="1">
                              <a:latin typeface="Cambria Math" panose="02040503050406030204" pitchFamily="18" charset="0"/>
                            </a:rPr>
                            <m:t>=1,2,4,8</m:t>
                          </m:r>
                        </m:sub>
                        <m:sup/>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7</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𝑘</m:t>
                                  </m:r>
                                </m:sup>
                              </m:sSubSup>
                            </m:e>
                          </m:nary>
                        </m:e>
                      </m:nary>
                      <m:r>
                        <a:rPr lang="en-US" altLang="zh-CN" i="1">
                          <a:latin typeface="Cambria Math" panose="02040503050406030204" pitchFamily="18" charset="0"/>
                        </a:rPr>
                        <m:t>∗</m:t>
                      </m:r>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𝐿</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𝑃𝑎𝑠𝑡𝑅𝑒𝑡𝑢𝑟</m:t>
                      </m:r>
                      <m:sSub>
                        <m:sSubPr>
                          <m:ctrlPr>
                            <a:rPr lang="zh-CN"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oMath>
                  </m:oMathPara>
                </a14:m>
                <a:endParaRPr lang="en-US" altLang="zh-CN" dirty="0" smtClean="0"/>
              </a:p>
              <a:p>
                <a:pPr marL="0" indent="0">
                  <a:buNone/>
                </a:pP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𝐹𝐼</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𝐿</m:t>
                          </m:r>
                          <m:r>
                            <a:rPr lang="en-US" altLang="zh-CN" i="1">
                              <a:latin typeface="Cambria Math" panose="02040503050406030204" pitchFamily="18" charset="0"/>
                            </a:rPr>
                            <m:t>=1,2,4,8</m:t>
                          </m:r>
                        </m:sub>
                        <m:sup/>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7</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𝑡</m:t>
                                  </m:r>
                                </m:sub>
                              </m:sSub>
                            </m:e>
                          </m:nary>
                        </m:e>
                      </m:nary>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𝐿</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𝑃𝑎𝑠𝑡𝑅𝑒𝑡𝑢𝑟</m:t>
                      </m:r>
                      <m:sSub>
                        <m:sSubPr>
                          <m:ctrlPr>
                            <a:rPr lang="zh-CN"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sub>
                      </m:sSub>
                    </m:oMath>
                  </m:oMathPara>
                </a14:m>
                <a:endParaRPr lang="zh-CN" altLang="zh-CN" dirty="0"/>
              </a:p>
              <a:p>
                <a:r>
                  <a:rPr lang="en-US" altLang="zh-CN" dirty="0" smtClean="0"/>
                  <a:t>Incorporate </a:t>
                </a:r>
                <a:r>
                  <a:rPr lang="en-US" altLang="zh-CN" dirty="0"/>
                  <a:t>both fundamental momentum information and price momentum information into predicting the future returns. </a:t>
                </a:r>
                <a:endParaRPr lang="en-US" altLang="zh-CN" dirty="0" smtClean="0"/>
              </a:p>
              <a:p>
                <a:r>
                  <a:rPr lang="en-US" altLang="zh-CN" dirty="0" smtClean="0"/>
                  <a:t>Do </a:t>
                </a:r>
                <a:r>
                  <a:rPr lang="en-US" altLang="zh-CN" dirty="0"/>
                  <a:t>single sort on the </a:t>
                </a:r>
                <a:r>
                  <a:rPr lang="en-US" altLang="zh-CN" dirty="0" smtClean="0"/>
                  <a:t>predicted </a:t>
                </a:r>
                <a:r>
                  <a:rPr lang="en-US" altLang="zh-CN" dirty="0"/>
                  <a:t>return and go long top short bottom</a:t>
                </a: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428810"/>
                <a:ext cx="10515600" cy="4730450"/>
              </a:xfrm>
              <a:blipFill rotWithShape="0">
                <a:blip r:embed="rId2"/>
                <a:stretch>
                  <a:fillRect l="-2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6747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5.5 </a:t>
            </a:r>
            <a:r>
              <a:rPr lang="en-US" altLang="zh-CN" sz="4000" dirty="0"/>
              <a:t>Robustness: </a:t>
            </a:r>
            <a:r>
              <a:rPr lang="en-US" altLang="zh-CN" sz="4000" dirty="0" smtClean="0"/>
              <a:t/>
            </a:r>
            <a:br>
              <a:rPr lang="en-US" altLang="zh-CN" sz="4000" dirty="0" smtClean="0"/>
            </a:br>
            <a:r>
              <a:rPr lang="en-US" altLang="zh-CN" sz="4000" dirty="0" smtClean="0"/>
              <a:t>Alternative </a:t>
            </a:r>
            <a:r>
              <a:rPr lang="en-US" altLang="zh-CN" sz="4000" dirty="0"/>
              <a:t>twin momentum with single sort</a:t>
            </a:r>
            <a:r>
              <a:rPr lang="en-US" altLang="zh-CN" dirty="0" smtClean="0"/>
              <a:t/>
            </a:r>
            <a:br>
              <a:rPr lang="en-US" altLang="zh-CN" dirty="0" smtClean="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1403" y="3123326"/>
            <a:ext cx="5762445" cy="3716865"/>
          </a:xfrm>
        </p:spPr>
      </p:pic>
      <p:sp>
        <p:nvSpPr>
          <p:cNvPr id="5" name="文本框 4"/>
          <p:cNvSpPr txBox="1"/>
          <p:nvPr/>
        </p:nvSpPr>
        <p:spPr>
          <a:xfrm>
            <a:off x="267419" y="1247596"/>
            <a:ext cx="4969780"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Although the returns and alphas are smaller, but they are all </a:t>
            </a:r>
            <a:r>
              <a:rPr lang="en-US" altLang="zh-CN" dirty="0" smtClean="0"/>
              <a:t>significant</a:t>
            </a:r>
            <a:endParaRPr lang="en-US" altLang="zh-CN" dirty="0"/>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Twin </a:t>
            </a:r>
            <a:r>
              <a:rPr lang="en-US" altLang="zh-CN" dirty="0"/>
              <a:t>momentum is unlikely due to the choice of a small number of stocks with extreme past return or FIR</a:t>
            </a:r>
            <a:endParaRPr lang="zh-CN" altLang="zh-CN" dirty="0"/>
          </a:p>
          <a:p>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9" y="3123326"/>
            <a:ext cx="5726502" cy="3734674"/>
          </a:xfrm>
          <a:prstGeom prst="rect">
            <a:avLst/>
          </a:prstGeom>
        </p:spPr>
      </p:pic>
      <p:sp>
        <p:nvSpPr>
          <p:cNvPr id="3" name="文本框 2"/>
          <p:cNvSpPr txBox="1"/>
          <p:nvPr/>
        </p:nvSpPr>
        <p:spPr>
          <a:xfrm>
            <a:off x="10880783" y="2753994"/>
            <a:ext cx="2087593" cy="369332"/>
          </a:xfrm>
          <a:prstGeom prst="rect">
            <a:avLst/>
          </a:prstGeom>
          <a:noFill/>
        </p:spPr>
        <p:txBody>
          <a:bodyPr wrap="square" rtlCol="0">
            <a:spAutoFit/>
          </a:bodyPr>
          <a:lstStyle/>
          <a:p>
            <a:r>
              <a:rPr lang="en-US" altLang="zh-CN" dirty="0" smtClean="0"/>
              <a:t>Alternative</a:t>
            </a:r>
            <a:endParaRPr lang="zh-CN" altLang="en-US" dirty="0"/>
          </a:p>
        </p:txBody>
      </p:sp>
      <p:sp>
        <p:nvSpPr>
          <p:cNvPr id="7" name="文本框 6"/>
          <p:cNvSpPr txBox="1"/>
          <p:nvPr/>
        </p:nvSpPr>
        <p:spPr>
          <a:xfrm>
            <a:off x="5052203" y="2811431"/>
            <a:ext cx="2087593" cy="369332"/>
          </a:xfrm>
          <a:prstGeom prst="rect">
            <a:avLst/>
          </a:prstGeom>
          <a:noFill/>
        </p:spPr>
        <p:txBody>
          <a:bodyPr wrap="square" rtlCol="0">
            <a:spAutoFit/>
          </a:bodyPr>
          <a:lstStyle/>
          <a:p>
            <a:r>
              <a:rPr lang="en-US" altLang="zh-CN" dirty="0" smtClean="0"/>
              <a:t>previous</a:t>
            </a:r>
            <a:endParaRPr lang="zh-CN" altLang="en-US" dirty="0"/>
          </a:p>
        </p:txBody>
      </p:sp>
    </p:spTree>
    <p:extLst>
      <p:ext uri="{BB962C8B-B14F-4D97-AF65-F5344CB8AC3E}">
        <p14:creationId xmlns:p14="http://schemas.microsoft.com/office/powerpoint/2010/main" val="1854289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6. Conclusion and my thoughts</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200" y="1428810"/>
            <a:ext cx="10515600" cy="4730450"/>
          </a:xfrm>
        </p:spPr>
        <p:txBody>
          <a:bodyPr/>
          <a:lstStyle/>
          <a:p>
            <a:r>
              <a:rPr lang="en-US" altLang="zh-CN" dirty="0"/>
              <a:t>Excellent idea to using the Moving Average of fundamental variables</a:t>
            </a:r>
            <a:r>
              <a:rPr lang="en-US" altLang="zh-CN" dirty="0" smtClean="0"/>
              <a:t>!</a:t>
            </a:r>
          </a:p>
          <a:p>
            <a:pPr lvl="1"/>
            <a:r>
              <a:rPr lang="en-US" altLang="zh-CN" dirty="0"/>
              <a:t>MAs are less affected by the firms manipulation and accounting </a:t>
            </a:r>
            <a:r>
              <a:rPr lang="en-US" altLang="zh-CN" dirty="0" smtClean="0"/>
              <a:t>treatments</a:t>
            </a:r>
          </a:p>
          <a:p>
            <a:pPr lvl="1"/>
            <a:r>
              <a:rPr lang="en-US" altLang="zh-CN" dirty="0" smtClean="0"/>
              <a:t>Hard to manipulate in the long run</a:t>
            </a:r>
          </a:p>
          <a:p>
            <a:pPr lvl="1"/>
            <a:r>
              <a:rPr lang="en-US" altLang="zh-CN" dirty="0" smtClean="0"/>
              <a:t>Captures the long term trends of firms fundamental</a:t>
            </a:r>
          </a:p>
          <a:p>
            <a:pPr lvl="1"/>
            <a:endParaRPr lang="en-US" altLang="zh-CN" dirty="0" smtClean="0"/>
          </a:p>
          <a:p>
            <a:r>
              <a:rPr lang="en-US" altLang="zh-CN" dirty="0"/>
              <a:t>But still, </a:t>
            </a:r>
            <a:r>
              <a:rPr lang="en-US" altLang="zh-CN" dirty="0" smtClean="0"/>
              <a:t>fundamental </a:t>
            </a:r>
            <a:r>
              <a:rPr lang="en-US" altLang="zh-CN" dirty="0"/>
              <a:t>variables rely on the financial statements, and some fundamental information may not be revealed in </a:t>
            </a:r>
            <a:r>
              <a:rPr lang="en-US" altLang="zh-CN" dirty="0" smtClean="0"/>
              <a:t>it</a:t>
            </a:r>
          </a:p>
          <a:p>
            <a:pPr lvl="1"/>
            <a:r>
              <a:rPr lang="en-US" altLang="zh-CN" dirty="0" err="1" smtClean="0"/>
              <a:t>Eg</a:t>
            </a:r>
            <a:r>
              <a:rPr lang="en-US" altLang="zh-CN" dirty="0" smtClean="0"/>
              <a:t>. </a:t>
            </a:r>
            <a:r>
              <a:rPr lang="en-US" altLang="zh-CN" dirty="0"/>
              <a:t>some of the fundamental variables may exhibit different patterns in different sectors, for example firms in some sectors may have higher ROE, etc. </a:t>
            </a:r>
            <a:r>
              <a:rPr lang="en-US" altLang="zh-CN" dirty="0" smtClean="0"/>
              <a:t>Hard to </a:t>
            </a:r>
            <a:r>
              <a:rPr lang="en-US" altLang="zh-CN" dirty="0"/>
              <a:t>capture these </a:t>
            </a:r>
            <a:r>
              <a:rPr lang="en-US" altLang="zh-CN" dirty="0" smtClean="0"/>
              <a:t>information</a:t>
            </a:r>
            <a:endParaRPr lang="en-US" altLang="zh-CN" b="1" dirty="0"/>
          </a:p>
        </p:txBody>
      </p:sp>
    </p:spTree>
    <p:extLst>
      <p:ext uri="{BB962C8B-B14F-4D97-AF65-F5344CB8AC3E}">
        <p14:creationId xmlns:p14="http://schemas.microsoft.com/office/powerpoint/2010/main" val="4251927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6. Conclusion and my thoughts</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838200" y="1428810"/>
            <a:ext cx="10515600" cy="4730450"/>
          </a:xfrm>
        </p:spPr>
        <p:txBody>
          <a:bodyPr>
            <a:normAutofit/>
          </a:bodyPr>
          <a:lstStyle/>
          <a:p>
            <a:r>
              <a:rPr lang="en-US" altLang="zh-CN" dirty="0" smtClean="0"/>
              <a:t>Not only </a:t>
            </a:r>
            <a:r>
              <a:rPr lang="en-US" altLang="zh-CN" dirty="0"/>
              <a:t>proposed a profitable strategy, but </a:t>
            </a:r>
            <a:r>
              <a:rPr lang="en-US" altLang="zh-CN" dirty="0" smtClean="0"/>
              <a:t>also</a:t>
            </a:r>
            <a:r>
              <a:rPr lang="zh-CN" altLang="en-US" dirty="0" smtClean="0"/>
              <a:t>：</a:t>
            </a:r>
            <a:endParaRPr lang="en-US" altLang="zh-CN" dirty="0" smtClean="0"/>
          </a:p>
          <a:p>
            <a:pPr lvl="1"/>
            <a:r>
              <a:rPr lang="en-US" altLang="zh-CN" dirty="0" smtClean="0"/>
              <a:t>Try </a:t>
            </a:r>
            <a:r>
              <a:rPr lang="en-US" altLang="zh-CN" dirty="0"/>
              <a:t>to explain why this strategy works as we can see in section </a:t>
            </a:r>
            <a:r>
              <a:rPr lang="en-US" altLang="zh-CN" dirty="0" smtClean="0"/>
              <a:t>3.3</a:t>
            </a:r>
          </a:p>
          <a:p>
            <a:pPr lvl="1"/>
            <a:r>
              <a:rPr lang="en-US" altLang="zh-CN" dirty="0" smtClean="0"/>
              <a:t>Try </a:t>
            </a:r>
            <a:r>
              <a:rPr lang="en-US" altLang="zh-CN" dirty="0"/>
              <a:t>to prove that this is a new thing that is different from anything else previously and </a:t>
            </a:r>
            <a:r>
              <a:rPr lang="en-US" altLang="zh-CN" dirty="0" smtClean="0"/>
              <a:t>add </a:t>
            </a:r>
            <a:r>
              <a:rPr lang="en-US" altLang="zh-CN" dirty="0"/>
              <a:t>value</a:t>
            </a:r>
            <a:r>
              <a:rPr lang="en-US" altLang="zh-CN" dirty="0" smtClean="0"/>
              <a:t>.</a:t>
            </a:r>
          </a:p>
          <a:p>
            <a:pPr lvl="1"/>
            <a:r>
              <a:rPr lang="en-US" altLang="zh-CN" dirty="0" smtClean="0"/>
              <a:t>Did a </a:t>
            </a:r>
            <a:r>
              <a:rPr lang="en-US" altLang="zh-CN" dirty="0"/>
              <a:t>lot of robustness test to ensure that the findings are valid. It used a very rigid frame work and think of every aspect and thus its result is much more </a:t>
            </a:r>
            <a:r>
              <a:rPr lang="en-US" altLang="zh-CN" dirty="0" smtClean="0"/>
              <a:t>convincing</a:t>
            </a:r>
          </a:p>
          <a:p>
            <a:pPr lvl="1"/>
            <a:endParaRPr lang="en-US" altLang="zh-CN" dirty="0"/>
          </a:p>
        </p:txBody>
      </p:sp>
    </p:spTree>
    <p:extLst>
      <p:ext uri="{BB962C8B-B14F-4D97-AF65-F5344CB8AC3E}">
        <p14:creationId xmlns:p14="http://schemas.microsoft.com/office/powerpoint/2010/main" val="3697609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682925" y="1428809"/>
            <a:ext cx="10515600" cy="4730450"/>
          </a:xfrm>
        </p:spPr>
        <p:txBody>
          <a:bodyPr>
            <a:normAutofit/>
          </a:bodyPr>
          <a:lstStyle/>
          <a:p>
            <a:pPr marL="0" indent="0" algn="ctr">
              <a:buNone/>
            </a:pPr>
            <a:r>
              <a:rPr lang="en-US" altLang="zh-CN" sz="7200" dirty="0" smtClean="0"/>
              <a:t>Thank you!</a:t>
            </a:r>
          </a:p>
        </p:txBody>
      </p:sp>
    </p:spTree>
    <p:extLst>
      <p:ext uri="{BB962C8B-B14F-4D97-AF65-F5344CB8AC3E}">
        <p14:creationId xmlns:p14="http://schemas.microsoft.com/office/powerpoint/2010/main" val="118630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91004"/>
            <a:ext cx="10515600" cy="1325563"/>
          </a:xfrm>
        </p:spPr>
        <p:txBody>
          <a:bodyPr/>
          <a:lstStyle/>
          <a:p>
            <a:r>
              <a:rPr lang="en-US" altLang="zh-CN" dirty="0" smtClean="0"/>
              <a:t>2. Data and Key Variables</a:t>
            </a:r>
            <a:endParaRPr lang="zh-CN" altLang="en-US" dirty="0"/>
          </a:p>
        </p:txBody>
      </p:sp>
      <p:sp>
        <p:nvSpPr>
          <p:cNvPr id="3" name="内容占位符 2"/>
          <p:cNvSpPr>
            <a:spLocks noGrp="1"/>
          </p:cNvSpPr>
          <p:nvPr>
            <p:ph idx="1"/>
          </p:nvPr>
        </p:nvSpPr>
        <p:spPr/>
        <p:txBody>
          <a:bodyPr>
            <a:normAutofit/>
          </a:bodyPr>
          <a:lstStyle/>
          <a:p>
            <a:r>
              <a:rPr lang="en-US" altLang="zh-CN" dirty="0" smtClean="0"/>
              <a:t>Special treatment of these 7 variables discussed, mostly consistent with previous literatures</a:t>
            </a:r>
          </a:p>
          <a:p>
            <a:r>
              <a:rPr lang="en-US" altLang="zh-CN" dirty="0" smtClean="0"/>
              <a:t>2 reasons why a commonly used factor standard unexpected earnings (SUE) not included</a:t>
            </a:r>
          </a:p>
          <a:p>
            <a:pPr lvl="1"/>
            <a:r>
              <a:rPr lang="en-US" altLang="zh-CN" dirty="0" smtClean="0"/>
              <a:t>already considered earnings per share (EARN)</a:t>
            </a:r>
          </a:p>
          <a:p>
            <a:pPr lvl="1"/>
            <a:r>
              <a:rPr lang="en-US" altLang="zh-CN" dirty="0" smtClean="0"/>
              <a:t>Literatures showed that SUE is partly included in ROE</a:t>
            </a:r>
          </a:p>
          <a:p>
            <a:r>
              <a:rPr lang="en-US" altLang="zh-CN" dirty="0" smtClean="0"/>
              <a:t>Robustness test section shows that the result still hold when choosing different subset of these fundamental variables</a:t>
            </a:r>
          </a:p>
          <a:p>
            <a:pPr marL="457200" lvl="1" indent="0">
              <a:buNone/>
            </a:pPr>
            <a:endParaRPr lang="en-US" altLang="zh-CN" dirty="0" smtClean="0"/>
          </a:p>
        </p:txBody>
      </p:sp>
    </p:spTree>
    <p:extLst>
      <p:ext uri="{BB962C8B-B14F-4D97-AF65-F5344CB8AC3E}">
        <p14:creationId xmlns:p14="http://schemas.microsoft.com/office/powerpoint/2010/main" val="78909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Fundamental Momentum</a:t>
            </a:r>
            <a:endParaRPr lang="zh-CN" altLang="en-US" dirty="0"/>
          </a:p>
        </p:txBody>
      </p:sp>
      <p:sp>
        <p:nvSpPr>
          <p:cNvPr id="3" name="内容占位符 2"/>
          <p:cNvSpPr>
            <a:spLocks noGrp="1"/>
          </p:cNvSpPr>
          <p:nvPr>
            <p:ph idx="1"/>
          </p:nvPr>
        </p:nvSpPr>
        <p:spPr/>
        <p:txBody>
          <a:bodyPr/>
          <a:lstStyle/>
          <a:p>
            <a:r>
              <a:rPr lang="en-US" altLang="zh-CN" dirty="0" smtClean="0"/>
              <a:t>3.1 Fundamental Implied Return (FIR)</a:t>
            </a:r>
          </a:p>
          <a:p>
            <a:r>
              <a:rPr lang="en-US" altLang="zh-CN" dirty="0" smtClean="0"/>
              <a:t>3.2 Fundamental Momentum Return</a:t>
            </a:r>
          </a:p>
          <a:p>
            <a:r>
              <a:rPr lang="en-US" altLang="zh-CN" dirty="0" smtClean="0"/>
              <a:t>3.3 Why do fundamental trends have forecasting power</a:t>
            </a:r>
          </a:p>
          <a:p>
            <a:r>
              <a:rPr lang="en-US" altLang="zh-CN" dirty="0" smtClean="0"/>
              <a:t>3.4 Fundamental momentum versus price momentum</a:t>
            </a:r>
            <a:endParaRPr lang="zh-CN" altLang="en-US" dirty="0"/>
          </a:p>
        </p:txBody>
      </p:sp>
    </p:spTree>
    <p:extLst>
      <p:ext uri="{BB962C8B-B14F-4D97-AF65-F5344CB8AC3E}">
        <p14:creationId xmlns:p14="http://schemas.microsoft.com/office/powerpoint/2010/main" val="141394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Fundamental Implied Return (FIR)</a:t>
            </a:r>
            <a:br>
              <a:rPr lang="en-US" altLang="zh-CN" dirty="0" smtClean="0"/>
            </a:br>
            <a:endParaRPr lang="zh-CN" altLang="en-US" dirty="0"/>
          </a:p>
        </p:txBody>
      </p:sp>
      <p:sp>
        <p:nvSpPr>
          <p:cNvPr id="3" name="内容占位符 2"/>
          <p:cNvSpPr>
            <a:spLocks noGrp="1"/>
          </p:cNvSpPr>
          <p:nvPr>
            <p:ph idx="1"/>
          </p:nvPr>
        </p:nvSpPr>
        <p:spPr/>
        <p:txBody>
          <a:bodyPr>
            <a:normAutofit/>
          </a:bodyPr>
          <a:lstStyle/>
          <a:p>
            <a:r>
              <a:rPr lang="en-US" altLang="zh-CN" dirty="0" smtClean="0"/>
              <a:t>Price momentum</a:t>
            </a:r>
          </a:p>
          <a:p>
            <a:pPr lvl="1"/>
            <a:r>
              <a:rPr lang="en-US" altLang="zh-CN" dirty="0" smtClean="0"/>
              <a:t>Construction of quantile portfolio</a:t>
            </a:r>
          </a:p>
          <a:p>
            <a:pPr lvl="1"/>
            <a:r>
              <a:rPr lang="en-US" altLang="zh-CN" dirty="0" smtClean="0"/>
              <a:t>Sort into 5 groups based on the cumulative return over t-12 to t-2</a:t>
            </a:r>
          </a:p>
          <a:p>
            <a:pPr lvl="1"/>
            <a:r>
              <a:rPr lang="en-US" altLang="zh-CN" dirty="0" smtClean="0"/>
              <a:t>at least 8 observations</a:t>
            </a:r>
          </a:p>
          <a:p>
            <a:pPr lvl="1"/>
            <a:r>
              <a:rPr lang="en-US" altLang="zh-CN" dirty="0" smtClean="0"/>
              <a:t>Go long past winner and short past loser</a:t>
            </a:r>
          </a:p>
          <a:p>
            <a:pPr lvl="1"/>
            <a:r>
              <a:rPr lang="en-US" altLang="zh-CN" dirty="0" smtClean="0"/>
              <a:t>Value weighted, monthly rebalance</a:t>
            </a:r>
          </a:p>
          <a:p>
            <a:r>
              <a:rPr lang="en-US" altLang="zh-CN" dirty="0" smtClean="0"/>
              <a:t>Fundamental momentum: 3 steps to get FIR</a:t>
            </a:r>
          </a:p>
          <a:p>
            <a:pPr lvl="1"/>
            <a:r>
              <a:rPr lang="en-US" altLang="zh-CN" dirty="0" smtClean="0"/>
              <a:t>Calculate the MAs for fundamental variables</a:t>
            </a:r>
          </a:p>
          <a:p>
            <a:pPr lvl="1"/>
            <a:r>
              <a:rPr lang="en-US" altLang="zh-CN" dirty="0" smtClean="0"/>
              <a:t>Cross-Sectional Regression</a:t>
            </a:r>
          </a:p>
          <a:p>
            <a:pPr lvl="1"/>
            <a:r>
              <a:rPr lang="en-US" altLang="zh-CN" dirty="0" smtClean="0"/>
              <a:t>Forecast return: FIR</a:t>
            </a:r>
          </a:p>
          <a:p>
            <a:pPr lvl="1"/>
            <a:endParaRPr lang="zh-CN" altLang="en-US" dirty="0"/>
          </a:p>
        </p:txBody>
      </p:sp>
    </p:spTree>
    <p:extLst>
      <p:ext uri="{BB962C8B-B14F-4D97-AF65-F5344CB8AC3E}">
        <p14:creationId xmlns:p14="http://schemas.microsoft.com/office/powerpoint/2010/main" val="303344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Fundamental Implied Return (FIR)</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smtClean="0"/>
                  <a:t>Getting FIR: Calculate MAs for fundamental variables</a:t>
                </a:r>
              </a:p>
              <a:p>
                <a:endParaRPr lang="en-US" altLang="zh-CN" dirty="0" smtClean="0"/>
              </a:p>
              <a:p>
                <a:pPr marL="0" indent="0">
                  <a:buNone/>
                </a:pPr>
                <a14:m>
                  <m:oMathPara xmlns:m="http://schemas.openxmlformats.org/officeDocument/2006/math">
                    <m:oMathParaPr>
                      <m:jc m:val="center"/>
                    </m:oMathParaPr>
                    <m:oMath xmlns:m="http://schemas.openxmlformats.org/officeDocument/2006/math">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r>
                            <a:rPr lang="en-US" altLang="zh-CN" i="1">
                              <a:latin typeface="Cambria Math" panose="02040503050406030204" pitchFamily="18" charset="0"/>
                            </a:rPr>
                            <m:t>𝐿</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f>
                        <m:fPr>
                          <m:ctrlPr>
                            <a:rPr lang="zh-CN" altLang="zh-CN" i="1">
                              <a:latin typeface="Cambria Math" panose="02040503050406030204" pitchFamily="18" charset="0"/>
                            </a:rPr>
                          </m:ctrlPr>
                        </m:fPr>
                        <m:num>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𝑞</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r>
                                <a:rPr lang="en-US" altLang="zh-CN" i="1">
                                  <a:latin typeface="Cambria Math" panose="02040503050406030204" pitchFamily="18" charset="0"/>
                                </a:rPr>
                                <m:t>𝐿</m:t>
                              </m:r>
                              <m:r>
                                <a:rPr lang="en-US" altLang="zh-CN" i="1">
                                  <a:latin typeface="Cambria Math" panose="02040503050406030204" pitchFamily="18" charset="0"/>
                                </a:rPr>
                                <m:t>+1</m:t>
                              </m:r>
                            </m:sub>
                            <m:sup>
                              <m:r>
                                <a:rPr lang="en-US" altLang="zh-CN" i="1">
                                  <a:latin typeface="Cambria Math" panose="02040503050406030204" pitchFamily="18" charset="0"/>
                                </a:rPr>
                                <m:t>𝑘</m:t>
                              </m:r>
                            </m:sup>
                          </m:sSubSup>
                        </m:num>
                        <m:den>
                          <m:r>
                            <a:rPr lang="en-US" altLang="zh-CN" i="1">
                              <a:latin typeface="Cambria Math" panose="02040503050406030204" pitchFamily="18" charset="0"/>
                            </a:rPr>
                            <m:t>𝐿</m:t>
                          </m:r>
                        </m:den>
                      </m:f>
                    </m:oMath>
                  </m:oMathPara>
                </a14:m>
                <a:endParaRPr lang="zh-CN" altLang="zh-CN" dirty="0"/>
              </a:p>
              <a:p>
                <a:pPr lvl="0"/>
                <a:r>
                  <a:rPr lang="en-US" altLang="zh-CN" dirty="0"/>
                  <a:t>where:</a:t>
                </a:r>
                <a:endParaRPr lang="zh-CN" altLang="zh-CN" dirty="0"/>
              </a:p>
              <a:p>
                <a:pPr lvl="1"/>
                <a:r>
                  <a:rPr lang="en-US" altLang="zh-CN" dirty="0" err="1"/>
                  <a:t>i</a:t>
                </a:r>
                <a:r>
                  <a:rPr lang="en-US" altLang="zh-CN" dirty="0"/>
                  <a:t> is different firms</a:t>
                </a:r>
                <a:endParaRPr lang="zh-CN" altLang="zh-CN" dirty="0"/>
              </a:p>
              <a:p>
                <a:pPr lvl="1"/>
                <a:r>
                  <a:rPr lang="en-US" altLang="zh-CN" dirty="0"/>
                  <a:t>q is different months</a:t>
                </a:r>
                <a:endParaRPr lang="zh-CN" altLang="zh-CN" dirty="0"/>
              </a:p>
              <a:p>
                <a:pPr lvl="1"/>
                <a:r>
                  <a:rPr lang="en-US" altLang="zh-CN" dirty="0"/>
                  <a:t>k is different fundamental variables (7 in total)</a:t>
                </a:r>
                <a:endParaRPr lang="zh-CN" altLang="zh-CN" dirty="0"/>
              </a:p>
              <a:p>
                <a:pPr lvl="1"/>
                <a:r>
                  <a:rPr lang="en-US" altLang="zh-CN" dirty="0"/>
                  <a:t>L is the lagged period of the moving average, L = 1,2,4,8, four MAs for each fundamental variables, 4 * 7 = 28 in total</a:t>
                </a:r>
                <a:endParaRPr lang="zh-CN" altLang="zh-CN" dirty="0"/>
              </a:p>
              <a:p>
                <a:pPr lvl="1"/>
                <a:r>
                  <a:rPr lang="en-US" altLang="zh-CN" dirty="0"/>
                  <a:t>require at least 50% of the observations available in each MAs, L in the denominator will adjust accordingly if there's missing points.</a:t>
                </a:r>
                <a:endParaRPr lang="zh-CN"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928" t="-2801" r="-174" b="-8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55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smtClean="0"/>
                  <a:t>Example: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𝐴𝑃𝑃𝐿</m:t>
                          </m:r>
                          <m:r>
                            <a:rPr lang="en-US" altLang="zh-CN" i="1">
                              <a:latin typeface="Cambria Math" panose="02040503050406030204" pitchFamily="18" charset="0"/>
                            </a:rPr>
                            <m:t>,2</m:t>
                          </m:r>
                          <m:r>
                            <a:rPr lang="en-US" altLang="zh-CN" i="1">
                              <a:latin typeface="Cambria Math" panose="02040503050406030204" pitchFamily="18" charset="0"/>
                            </a:rPr>
                            <m:t>𝑛𝑑𝑄𝑢𝑎𝑟𝑡𝑒𝑟</m:t>
                          </m:r>
                          <m:r>
                            <a:rPr lang="en-US" altLang="zh-CN" i="1">
                              <a:latin typeface="Cambria Math" panose="02040503050406030204" pitchFamily="18" charset="0"/>
                            </a:rPr>
                            <m:t>2017,4</m:t>
                          </m:r>
                        </m:sub>
                        <m:sup>
                          <m:r>
                            <a:rPr lang="en-US" altLang="zh-CN" i="1">
                              <a:latin typeface="Cambria Math" panose="02040503050406030204" pitchFamily="18" charset="0"/>
                            </a:rPr>
                            <m:t>𝑅𝑂𝐸</m:t>
                          </m:r>
                        </m:sup>
                      </m:sSubSup>
                    </m:oMath>
                  </m:oMathPara>
                </a14:m>
                <a:endParaRPr lang="en-US" altLang="zh-CN" i="1" dirty="0" smtClean="0"/>
              </a:p>
              <a:p>
                <a:pPr marL="0" indent="0">
                  <a:buNone/>
                </a:pPr>
                <a:endParaRPr lang="en-US" altLang="zh-CN" i="1" dirty="0" smtClean="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f>
                        <m:fPr>
                          <m:ctrlPr>
                            <a:rPr lang="zh-CN" altLang="zh-CN" i="1">
                              <a:latin typeface="Cambria Math" panose="02040503050406030204" pitchFamily="18" charset="0"/>
                            </a:rPr>
                          </m:ctrlPr>
                        </m:fPr>
                        <m:num>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,2</m:t>
                              </m:r>
                              <m:r>
                                <a:rPr lang="en-US" altLang="zh-CN" i="1">
                                  <a:latin typeface="Cambria Math" panose="02040503050406030204" pitchFamily="18" charset="0"/>
                                </a:rPr>
                                <m:t>𝑛𝑑𝑄𝑢𝑎𝑟𝑡𝑒𝑟</m:t>
                              </m:r>
                              <m:r>
                                <a:rPr lang="en-US" altLang="zh-CN" i="1">
                                  <a:latin typeface="Cambria Math" panose="02040503050406030204" pitchFamily="18" charset="0"/>
                                </a:rPr>
                                <m:t>2017</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,1</m:t>
                              </m:r>
                              <m:r>
                                <a:rPr lang="en-US" altLang="zh-CN" i="1">
                                  <a:latin typeface="Cambria Math" panose="02040503050406030204" pitchFamily="18" charset="0"/>
                                </a:rPr>
                                <m:t>𝑠𝑡𝑄𝑢𝑎𝑟𝑡𝑒𝑟</m:t>
                              </m:r>
                              <m:r>
                                <a:rPr lang="en-US" altLang="zh-CN" i="1">
                                  <a:latin typeface="Cambria Math" panose="02040503050406030204" pitchFamily="18" charset="0"/>
                                </a:rPr>
                                <m:t>2017</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,4</m:t>
                              </m:r>
                              <m:r>
                                <a:rPr lang="en-US" altLang="zh-CN" i="1">
                                  <a:latin typeface="Cambria Math" panose="02040503050406030204" pitchFamily="18" charset="0"/>
                                </a:rPr>
                                <m:t>𝑡h𝑄𝑢𝑎𝑟𝑡𝑒𝑟</m:t>
                              </m:r>
                              <m:r>
                                <a:rPr lang="en-US" altLang="zh-CN" i="1">
                                  <a:latin typeface="Cambria Math" panose="02040503050406030204" pitchFamily="18" charset="0"/>
                                </a:rPr>
                                <m:t>2016</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,3</m:t>
                              </m:r>
                              <m:r>
                                <a:rPr lang="en-US" altLang="zh-CN" i="1">
                                  <a:latin typeface="Cambria Math" panose="02040503050406030204" pitchFamily="18" charset="0"/>
                                </a:rPr>
                                <m:t>𝑟𝑑</m:t>
                              </m:r>
                              <m:r>
                                <a:rPr lang="en-US" altLang="zh-CN" i="1">
                                  <a:latin typeface="Cambria Math" panose="02040503050406030204" pitchFamily="18" charset="0"/>
                                </a:rPr>
                                <m:t>2016</m:t>
                              </m:r>
                            </m:sub>
                            <m:sup>
                              <m:r>
                                <a:rPr lang="en-US" altLang="zh-CN" i="1">
                                  <a:latin typeface="Cambria Math" panose="02040503050406030204" pitchFamily="18" charset="0"/>
                                </a:rPr>
                                <m:t>𝑅𝑂𝐸</m:t>
                              </m:r>
                            </m:sup>
                          </m:sSubSup>
                        </m:num>
                        <m:den>
                          <m:r>
                            <a:rPr lang="en-US" altLang="zh-CN" i="1">
                              <a:latin typeface="Cambria Math" panose="02040503050406030204" pitchFamily="18" charset="0"/>
                            </a:rPr>
                            <m:t>4</m:t>
                          </m:r>
                        </m:den>
                      </m:f>
                    </m:oMath>
                  </m:oMathPara>
                </a14:m>
                <a:endParaRPr lang="zh-CN" altLang="zh-CN" dirty="0"/>
              </a:p>
              <a:p>
                <a:pPr lvl="0"/>
                <a:r>
                  <a:rPr lang="en-US" altLang="zh-CN" dirty="0"/>
                  <a:t>if the ROE information for AAPL is unavailable at 1st quarter of 2017, </a:t>
                </a:r>
                <a:r>
                  <a:rPr lang="en-US" altLang="zh-CN" dirty="0" smtClean="0"/>
                  <a:t>then</a:t>
                </a:r>
              </a:p>
              <a:p>
                <a:pPr lvl="0"/>
                <a:endParaRPr lang="zh-CN" altLang="zh-CN" dirty="0"/>
              </a:p>
              <a:p>
                <a14:m>
                  <m:oMath xmlns:m="http://schemas.openxmlformats.org/officeDocument/2006/math">
                    <m:r>
                      <a:rPr lang="en-US" altLang="zh-CN" i="1">
                        <a:latin typeface="Cambria Math" panose="02040503050406030204" pitchFamily="18" charset="0"/>
                      </a:rPr>
                      <m:t>𝑀</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𝐴</m:t>
                        </m:r>
                      </m:e>
                      <m:sub>
                        <m:r>
                          <a:rPr lang="en-US" altLang="zh-CN" i="1">
                            <a:latin typeface="Cambria Math" panose="02040503050406030204" pitchFamily="18" charset="0"/>
                          </a:rPr>
                          <m:t>𝐴𝑃𝑃𝐿</m:t>
                        </m:r>
                        <m:r>
                          <a:rPr lang="en-US" altLang="zh-CN" i="1">
                            <a:latin typeface="Cambria Math" panose="02040503050406030204" pitchFamily="18" charset="0"/>
                          </a:rPr>
                          <m:t>,2</m:t>
                        </m:r>
                        <m:r>
                          <a:rPr lang="en-US" altLang="zh-CN" i="1">
                            <a:latin typeface="Cambria Math" panose="02040503050406030204" pitchFamily="18" charset="0"/>
                          </a:rPr>
                          <m:t>𝑛𝑑𝑄𝑢𝑎𝑟𝑡𝑒𝑟</m:t>
                        </m:r>
                        <m:r>
                          <a:rPr lang="en-US" altLang="zh-CN" i="1">
                            <a:latin typeface="Cambria Math" panose="02040503050406030204" pitchFamily="18" charset="0"/>
                          </a:rPr>
                          <m:t>2017,4</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𝑅𝑂</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𝐸</m:t>
                            </m:r>
                          </m:e>
                          <m:sub>
                            <m:r>
                              <a:rPr lang="en-US" altLang="zh-CN" i="1">
                                <a:latin typeface="Cambria Math" panose="02040503050406030204" pitchFamily="18" charset="0"/>
                              </a:rPr>
                              <m:t>𝐴𝐴𝑃𝐿</m:t>
                            </m:r>
                            <m:r>
                              <a:rPr lang="en-US" altLang="zh-CN" i="1">
                                <a:latin typeface="Cambria Math" panose="02040503050406030204" pitchFamily="18" charset="0"/>
                              </a:rPr>
                              <m:t>,2</m:t>
                            </m:r>
                            <m:r>
                              <a:rPr lang="en-US" altLang="zh-CN" i="1">
                                <a:latin typeface="Cambria Math" panose="02040503050406030204" pitchFamily="18" charset="0"/>
                              </a:rPr>
                              <m:t>𝑛𝑑𝑄𝑢𝑎𝑟𝑡𝑒𝑟</m:t>
                            </m:r>
                            <m:r>
                              <a:rPr lang="en-US" altLang="zh-CN" i="1">
                                <a:latin typeface="Cambria Math" panose="02040503050406030204" pitchFamily="18" charset="0"/>
                              </a:rPr>
                              <m:t>2017</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,4</m:t>
                            </m:r>
                            <m:r>
                              <a:rPr lang="en-US" altLang="zh-CN" i="1">
                                <a:latin typeface="Cambria Math" panose="02040503050406030204" pitchFamily="18" charset="0"/>
                              </a:rPr>
                              <m:t>𝑡h𝑄𝑢𝑎𝑟𝑡𝑒𝑟</m:t>
                            </m:r>
                            <m:r>
                              <a:rPr lang="en-US" altLang="zh-CN" i="1">
                                <a:latin typeface="Cambria Math" panose="02040503050406030204" pitchFamily="18" charset="0"/>
                              </a:rPr>
                              <m:t>2016</m:t>
                            </m:r>
                          </m:sub>
                          <m:sup>
                            <m:r>
                              <a:rPr lang="en-US" altLang="zh-CN" i="1">
                                <a:latin typeface="Cambria Math" panose="02040503050406030204" pitchFamily="18" charset="0"/>
                              </a:rPr>
                              <m:t>𝑅𝑂𝐸</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𝐹</m:t>
                            </m:r>
                          </m:e>
                          <m:sub>
                            <m:r>
                              <a:rPr lang="en-US" altLang="zh-CN" i="1">
                                <a:latin typeface="Cambria Math" panose="02040503050406030204" pitchFamily="18" charset="0"/>
                              </a:rPr>
                              <m:t>𝐴𝐴𝑃𝐿</m:t>
                            </m:r>
                            <m:r>
                              <a:rPr lang="en-US" altLang="zh-CN" i="1">
                                <a:latin typeface="Cambria Math" panose="02040503050406030204" pitchFamily="18" charset="0"/>
                              </a:rPr>
                              <m:t>,3</m:t>
                            </m:r>
                            <m:r>
                              <a:rPr lang="en-US" altLang="zh-CN" i="1">
                                <a:latin typeface="Cambria Math" panose="02040503050406030204" pitchFamily="18" charset="0"/>
                              </a:rPr>
                              <m:t>𝑟𝑑</m:t>
                            </m:r>
                            <m:r>
                              <a:rPr lang="en-US" altLang="zh-CN" i="1">
                                <a:latin typeface="Cambria Math" panose="02040503050406030204" pitchFamily="18" charset="0"/>
                              </a:rPr>
                              <m:t>2016</m:t>
                            </m:r>
                          </m:sub>
                          <m:sup>
                            <m:r>
                              <a:rPr lang="en-US" altLang="zh-CN" i="1">
                                <a:latin typeface="Cambria Math" panose="02040503050406030204" pitchFamily="18" charset="0"/>
                              </a:rPr>
                              <m:t>𝑅𝑂𝐸</m:t>
                            </m:r>
                          </m:sup>
                        </m:sSubSup>
                      </m:num>
                      <m:den>
                        <m:r>
                          <a:rPr lang="en-US" altLang="zh-CN" i="1">
                            <a:latin typeface="Cambria Math" panose="02040503050406030204" pitchFamily="18" charset="0"/>
                          </a:rPr>
                          <m:t>3</m:t>
                        </m:r>
                      </m:den>
                    </m:f>
                  </m:oMath>
                </a14:m>
                <a:endParaRPr lang="zh-CN" altLang="zh-CN" dirty="0"/>
              </a:p>
              <a:p>
                <a:endParaRPr lang="en-US" altLang="zh-CN" dirty="0" smtClean="0"/>
              </a:p>
              <a:p>
                <a:r>
                  <a:rPr lang="en-US" altLang="zh-CN" dirty="0" smtClean="0"/>
                  <a:t>The </a:t>
                </a:r>
                <a:r>
                  <a:rPr lang="en-US" altLang="zh-CN" dirty="0"/>
                  <a:t>paper didn't mention if there's too many missing observations, I suppose that this specific MA observation is abandoned</a:t>
                </a: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96" t="-2801"/>
                </a:stretch>
              </a:blipFill>
            </p:spPr>
            <p:txBody>
              <a:bodyPr/>
              <a:lstStyle/>
              <a:p>
                <a:r>
                  <a:rPr lang="zh-CN" altLang="en-US">
                    <a:noFill/>
                  </a:rPr>
                  <a:t> </a:t>
                </a:r>
              </a:p>
            </p:txBody>
          </p:sp>
        </mc:Fallback>
      </mc:AlternateContent>
      <p:sp>
        <p:nvSpPr>
          <p:cNvPr id="6" name="标题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t>3.1 Fundamental Implied Return (FIR)</a:t>
            </a:r>
            <a:br>
              <a:rPr lang="en-US" altLang="zh-CN" smtClean="0"/>
            </a:br>
            <a:endParaRPr lang="zh-CN" altLang="en-US" dirty="0"/>
          </a:p>
        </p:txBody>
      </p:sp>
    </p:spTree>
    <p:extLst>
      <p:ext uri="{BB962C8B-B14F-4D97-AF65-F5344CB8AC3E}">
        <p14:creationId xmlns:p14="http://schemas.microsoft.com/office/powerpoint/2010/main" val="229378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有光泽">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2378</Words>
  <Application>Microsoft Office PowerPoint</Application>
  <PresentationFormat>宽屏</PresentationFormat>
  <Paragraphs>329</Paragraphs>
  <Slides>46</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46</vt:i4>
      </vt:variant>
    </vt:vector>
  </HeadingPairs>
  <TitlesOfParts>
    <vt:vector size="52" baseType="lpstr">
      <vt:lpstr>宋体</vt:lpstr>
      <vt:lpstr>Arial</vt:lpstr>
      <vt:lpstr>Calibri</vt:lpstr>
      <vt:lpstr>Calibri Light</vt:lpstr>
      <vt:lpstr>Cambria Math</vt:lpstr>
      <vt:lpstr>Office Theme</vt:lpstr>
      <vt:lpstr>Twin Momentum</vt:lpstr>
      <vt:lpstr>Outline</vt:lpstr>
      <vt:lpstr>1. Introduction</vt:lpstr>
      <vt:lpstr>2. Data and Key Variables</vt:lpstr>
      <vt:lpstr>2. Data and Key Variables</vt:lpstr>
      <vt:lpstr>3. Fundamental Momentum</vt:lpstr>
      <vt:lpstr>3.1 Fundamental Implied Return (FIR) </vt:lpstr>
      <vt:lpstr>3.1 Fundamental Implied Return (FIR) </vt:lpstr>
      <vt:lpstr>PowerPoint 演示文稿</vt:lpstr>
      <vt:lpstr>3.1 Fundamental Implied Return (FIR) </vt:lpstr>
      <vt:lpstr>3.1 Fundamental Implied Return (FIR) </vt:lpstr>
      <vt:lpstr>3.2 Fundamental Momentum </vt:lpstr>
      <vt:lpstr>3.2 Fundamental Momentum </vt:lpstr>
      <vt:lpstr>3.3 Why do fundamental trends have forecasting power </vt:lpstr>
      <vt:lpstr>3.3 Why do fundamental trends have forecasting power </vt:lpstr>
      <vt:lpstr>3.3 Why do fundamental trends have forecasting power </vt:lpstr>
      <vt:lpstr>3.4 Fundamental momentum versus price momentum </vt:lpstr>
      <vt:lpstr>3.4.1 Fundamental momentum versus price momentum   Bivariate portfolio analysis </vt:lpstr>
      <vt:lpstr>3.4.2 Fundamental momentum versus price momentum   Fama-MacBeth Regression </vt:lpstr>
      <vt:lpstr>3.4.2 Fundamental momentum versus price momentum   Fama-MacBeth Regression </vt:lpstr>
      <vt:lpstr>3.4.3 Fundamental momentum versus price momentum   Cash flow, discount rate, and variance betas </vt:lpstr>
      <vt:lpstr>3.4.3Fundamental momentum versus price momentum   Cash flow, discount rate, and variance betas </vt:lpstr>
      <vt:lpstr>4 Twin Momentum  </vt:lpstr>
      <vt:lpstr>4.1 Twin Momentum: Average Return </vt:lpstr>
      <vt:lpstr>4.2 Twin Momentum: Risk-adjusted Return  </vt:lpstr>
      <vt:lpstr>4.3 Mean-variance spanning tests  </vt:lpstr>
      <vt:lpstr>4.4 Long- and Short-leg Analysis  </vt:lpstr>
      <vt:lpstr>4.4 Long- and Short-leg Analysis  </vt:lpstr>
      <vt:lpstr>4.4 Long- and Short-leg Analysis  </vt:lpstr>
      <vt:lpstr>5 Robustness  </vt:lpstr>
      <vt:lpstr>5.1 Robustness: Size effect  </vt:lpstr>
      <vt:lpstr>5.1 Robustness:  Size effect  </vt:lpstr>
      <vt:lpstr>5.2 Robustness: Transaction cost  </vt:lpstr>
      <vt:lpstr>5.2 Robustness: Transaction cost  </vt:lpstr>
      <vt:lpstr>5.3 Robustness: Impact of investor sentiment  </vt:lpstr>
      <vt:lpstr>5.3 Robustness: Impact of investor sentiment  </vt:lpstr>
      <vt:lpstr>5.3 Robustness: Impact of investor sentiment  </vt:lpstr>
      <vt:lpstr>5.4 Robustness:  Estimate FIR with alternative formation periods  </vt:lpstr>
      <vt:lpstr>5.4 Robustness:  Estimate FIR with alternative formation periods  </vt:lpstr>
      <vt:lpstr>5.4 Robustness:  Estimate FIR with alternative formation periods  </vt:lpstr>
      <vt:lpstr>5.5 Robustness:  Alternative twin momentum with single sort </vt:lpstr>
      <vt:lpstr>5.5 Robustness:  Alternative twin momentum with single sort </vt:lpstr>
      <vt:lpstr>5.5 Robustness:  Alternative twin momentum with single sort </vt:lpstr>
      <vt:lpstr>6. Conclusion and my thoughts </vt:lpstr>
      <vt:lpstr>6. Conclusion and my thoughts </vt:lpstr>
      <vt:lpstr>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Momentum</dc:title>
  <dc:creator>Hejiang Xie</dc:creator>
  <cp:lastModifiedBy>Hejiang Xie</cp:lastModifiedBy>
  <cp:revision>80</cp:revision>
  <dcterms:created xsi:type="dcterms:W3CDTF">2017-10-10T04:22:35Z</dcterms:created>
  <dcterms:modified xsi:type="dcterms:W3CDTF">2017-10-11T18:35:02Z</dcterms:modified>
</cp:coreProperties>
</file>